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7" r:id="rId2"/>
    <p:sldId id="258" r:id="rId3"/>
    <p:sldId id="300" r:id="rId4"/>
    <p:sldId id="259" r:id="rId5"/>
    <p:sldId id="296" r:id="rId6"/>
    <p:sldId id="294" r:id="rId7"/>
    <p:sldId id="295" r:id="rId8"/>
    <p:sldId id="343" r:id="rId9"/>
    <p:sldId id="298" r:id="rId10"/>
    <p:sldId id="299" r:id="rId11"/>
    <p:sldId id="291" r:id="rId12"/>
    <p:sldId id="293" r:id="rId13"/>
    <p:sldId id="266" r:id="rId14"/>
    <p:sldId id="302" r:id="rId15"/>
    <p:sldId id="304" r:id="rId16"/>
    <p:sldId id="336" r:id="rId17"/>
    <p:sldId id="303" r:id="rId18"/>
    <p:sldId id="264" r:id="rId19"/>
    <p:sldId id="337" r:id="rId20"/>
    <p:sldId id="325" r:id="rId21"/>
    <p:sldId id="344" r:id="rId22"/>
    <p:sldId id="328" r:id="rId23"/>
    <p:sldId id="345" r:id="rId24"/>
    <p:sldId id="329" r:id="rId25"/>
    <p:sldId id="349" r:id="rId26"/>
    <p:sldId id="348" r:id="rId27"/>
    <p:sldId id="330" r:id="rId28"/>
    <p:sldId id="351" r:id="rId29"/>
    <p:sldId id="350" r:id="rId30"/>
    <p:sldId id="356" r:id="rId31"/>
    <p:sldId id="338" r:id="rId32"/>
    <p:sldId id="326" r:id="rId33"/>
    <p:sldId id="333" r:id="rId34"/>
    <p:sldId id="309" r:id="rId35"/>
    <p:sldId id="308" r:id="rId36"/>
    <p:sldId id="346" r:id="rId37"/>
    <p:sldId id="340" r:id="rId38"/>
    <p:sldId id="353" r:id="rId39"/>
    <p:sldId id="352" r:id="rId40"/>
    <p:sldId id="347" r:id="rId41"/>
    <p:sldId id="355" r:id="rId42"/>
    <p:sldId id="339" r:id="rId43"/>
    <p:sldId id="354" r:id="rId44"/>
    <p:sldId id="312" r:id="rId45"/>
    <p:sldId id="357" r:id="rId46"/>
    <p:sldId id="35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84" autoAdjust="0"/>
  </p:normalViewPr>
  <p:slideViewPr>
    <p:cSldViewPr>
      <p:cViewPr varScale="1">
        <p:scale>
          <a:sx n="80" d="100"/>
          <a:sy n="80" d="100"/>
        </p:scale>
        <p:origin x="-117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42FDA4-FAE3-4C41-9AE0-FD6FFC38849F}" type="datetimeFigureOut">
              <a:rPr lang="en-US" smtClean="0"/>
              <a:pPr/>
              <a:t>4/25/2011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E3DAB3-75B4-40C9-AFE7-44C854A224F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mba.tuck.dartmouth.edu/spreadsheet/product_pubs.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nformatik.uni-trier.de/~ley/db/indices/a-tree/s/Shaw:Mary.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informatik.uni-trier.de/~ley/db/conf/vl/vlhcc2005.html#ScaffidiSM05" TargetMode="External"/><Relationship Id="rId4" Type="http://schemas.openxmlformats.org/officeDocument/2006/relationships/hyperlink" Target="http://www.informatik.uni-trier.de/~ley/db/indices/a-tree/m/Myers:Brad_A=.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8AB0741-728C-4AFC-BCDA-A3080DA73B8B}" type="slidenum">
              <a:rPr lang="en-US" smtClean="0">
                <a:solidFill>
                  <a:prstClr val="black"/>
                </a:solidFill>
              </a:rPr>
              <a:pPr/>
              <a:t>1</a:t>
            </a:fld>
            <a:endParaRPr lang="en-US" dirty="0" smtClean="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Christopher Scaffidi, Christopher Bogart, Margaret M. Burnett, Allen </a:t>
            </a:r>
            <a:r>
              <a:rPr lang="en-US" dirty="0" err="1" smtClean="0"/>
              <a:t>Cypher</a:t>
            </a:r>
            <a:r>
              <a:rPr lang="en-US" dirty="0" smtClean="0"/>
              <a:t>, Brad A. Myers, Mary Shaw: Predicting reuse of end-user web macro scripts. VL/HCC 2009: 93-100</a:t>
            </a:r>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26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err="1" smtClean="0"/>
              <a:t>Teasley</a:t>
            </a:r>
            <a:r>
              <a:rPr lang="en-US" dirty="0" smtClean="0"/>
              <a:t> B. and Leventhal L. 1994. Why software testing is sometimes ineffective: Two applied studies of positive test strategy. Journal of Applied Psychology 79(1), 142-155.</a:t>
            </a:r>
          </a:p>
          <a:p>
            <a:endParaRPr lang="en-US" dirty="0" smtClean="0"/>
          </a:p>
          <a:p>
            <a:r>
              <a:rPr lang="en-US" dirty="0" smtClean="0"/>
              <a:t>Joseph Lawrance, Steven Clarke, Margaret M. Burnett, Gregg Rothermel: How Well Do Professional Developers Test with Code Coverage Visualizations? An Empirical Study. VL/HCC 2005: 53-60</a:t>
            </a:r>
          </a:p>
          <a:p>
            <a:endParaRPr lang="en-US" dirty="0" smtClean="0"/>
          </a:p>
          <a:p>
            <a:r>
              <a:rPr lang="en-US" sz="1200" kern="1200" baseline="0" dirty="0" smtClean="0">
                <a:solidFill>
                  <a:schemeClr val="tx1"/>
                </a:solidFill>
                <a:latin typeface="+mn-lt"/>
                <a:ea typeface="+mn-ea"/>
                <a:cs typeface="+mn-cs"/>
              </a:rPr>
              <a:t>Panko R. 1998. What we know about spreadsheet errors. </a:t>
            </a:r>
            <a:r>
              <a:rPr lang="en-US" sz="1200" i="1" kern="1200" baseline="0" dirty="0" smtClean="0">
                <a:solidFill>
                  <a:schemeClr val="tx1"/>
                </a:solidFill>
                <a:latin typeface="+mn-lt"/>
                <a:ea typeface="+mn-ea"/>
                <a:cs typeface="+mn-cs"/>
              </a:rPr>
              <a:t>Journal of End User Computing, 2, 15–21.</a:t>
            </a:r>
          </a:p>
          <a:p>
            <a:endParaRPr lang="en-US" sz="1200" i="1" kern="1200" baseline="0" dirty="0" smtClean="0">
              <a:solidFill>
                <a:schemeClr val="tx1"/>
              </a:solidFill>
              <a:latin typeface="+mn-lt"/>
              <a:ea typeface="+mn-ea"/>
              <a:cs typeface="+mn-cs"/>
            </a:endParaRPr>
          </a:p>
          <a:p>
            <a:r>
              <a:rPr lang="en-US" dirty="0" smtClean="0"/>
              <a:t>Hendry, D. G. and Green, T. R. G. 1994. Creating, comprehending, and explaining spreadsheets: A cognitive interpretation of what discretionary users think of the spreadsheet model. International Journal of Human-Computer Studies, 40(6), 1033-1065.</a:t>
            </a:r>
          </a:p>
          <a:p>
            <a:endParaRPr lang="en-US" dirty="0" smtClean="0"/>
          </a:p>
          <a:p>
            <a:r>
              <a:rPr lang="en-US" dirty="0" smtClean="0"/>
              <a:t>Ruthruff J., Burnett M., and Rothermel G. 2005. An empirical study of fault localization for end-user programmers. International Conference on Software Engineering, St. Louis, Missouri, May, 352-361.</a:t>
            </a:r>
          </a:p>
          <a:p>
            <a:endParaRPr lang="en-US" dirty="0" smtClean="0"/>
          </a:p>
          <a:p>
            <a:r>
              <a:rPr lang="en-US" dirty="0" err="1" smtClean="0"/>
              <a:t>Phalgune</a:t>
            </a:r>
            <a:r>
              <a:rPr lang="en-US" dirty="0" smtClean="0"/>
              <a:t> A., Kissinger C., Burnett M., Cook C., Beckwith L., and Ruthruff J.R. 2005. Garbage in, garbage out? An empirical look at oracle mistakes by end-user programmers. IEEE Symposium on Visual Languages and Human-Centric Computing, Dallas, TX, September, 45-52.</a:t>
            </a:r>
          </a:p>
          <a:p>
            <a:endParaRPr lang="en-US" dirty="0" smtClean="0"/>
          </a:p>
          <a:p>
            <a:r>
              <a:rPr lang="en-US" dirty="0" smtClean="0"/>
              <a:t>Rothermel G., Burnett M., LI L., Dupuis C. and </a:t>
            </a:r>
            <a:r>
              <a:rPr lang="en-US" dirty="0" err="1" smtClean="0"/>
              <a:t>Sheretov</a:t>
            </a:r>
            <a:r>
              <a:rPr lang="en-US" dirty="0" smtClean="0"/>
              <a:t> A. 2001. A Methodology for testing spreadsheets. ACM Transactions on Software Engineering Methodologies, 10(1), 110-147.</a:t>
            </a:r>
          </a:p>
          <a:p>
            <a:endParaRPr lang="en-US" dirty="0" smtClean="0"/>
          </a:p>
          <a:p>
            <a:r>
              <a:rPr lang="en-US" dirty="0" smtClean="0"/>
              <a:t>Vijay B. Krishna, Curtis R. Cook, Daniel Keller, Joshua Cantrell, Chris S. Wallace, Margaret M. Burnett, Gregg Rothermel: Incorporating Incremental Validation and Impact Analysis into Spreadsheet Maintenance: An Empirical Study. ICSM 2001: 72-81</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27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Rothermel G., Burnett M., Li L., </a:t>
            </a:r>
            <a:r>
              <a:rPr lang="en-US" dirty="0" err="1" smtClean="0"/>
              <a:t>Dupis</a:t>
            </a:r>
            <a:r>
              <a:rPr lang="en-US" dirty="0" smtClean="0"/>
              <a:t> C. and </a:t>
            </a:r>
            <a:r>
              <a:rPr lang="en-US" dirty="0" err="1" smtClean="0"/>
              <a:t>Shertov</a:t>
            </a:r>
            <a:r>
              <a:rPr lang="en-US" dirty="0" smtClean="0"/>
              <a:t> A. 2001. A Methodology for testing spreadsheets. ACM Transactions on Software Engineering Methodologies, 10(1), 110-147.</a:t>
            </a:r>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28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Scaffidi C., Myers B.A., AND Shaw M. 2008. Topes: Reusable abstractions for validating data. International</a:t>
            </a:r>
            <a:r>
              <a:rPr lang="en-US" baseline="0" dirty="0" smtClean="0"/>
              <a:t> </a:t>
            </a:r>
            <a:r>
              <a:rPr lang="en-US" dirty="0" smtClean="0"/>
              <a:t>Conference on Software Engineering, Leipzig, Germany, May 2008, 1-10.</a:t>
            </a:r>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29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30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Margaret M. Burnett: What Is End-User Software Engineering and Why Does It Matter? IS-EUD 2009: 15-28</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A. F</a:t>
            </a:r>
            <a:r>
              <a:rPr lang="en-US" sz="2000" dirty="0" smtClean="0"/>
              <a:t>. Blackwell.  “First steps in </a:t>
            </a:r>
            <a:r>
              <a:rPr lang="en-US" sz="2000" dirty="0" smtClean="0"/>
              <a:t>programming</a:t>
            </a:r>
            <a:r>
              <a:rPr lang="en-US" sz="2000" dirty="0" smtClean="0"/>
              <a:t>: a rationale for attention investment models,”</a:t>
            </a:r>
            <a:r>
              <a:rPr lang="en-US" sz="2000" i="1" dirty="0" smtClean="0"/>
              <a:t> IEEE HCC-VL’02,</a:t>
            </a:r>
            <a:r>
              <a:rPr lang="en-US" sz="2000" dirty="0" smtClean="0"/>
              <a:t> Arlington, VA. </a:t>
            </a:r>
            <a:r>
              <a:rPr lang="en-US" sz="2000" dirty="0" smtClean="0"/>
              <a:t>pp.2-10</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000" dirty="0" smtClean="0"/>
          </a:p>
        </p:txBody>
      </p:sp>
      <p:sp>
        <p:nvSpPr>
          <p:cNvPr id="4" name="Slide Number Placeholder 3"/>
          <p:cNvSpPr>
            <a:spLocks noGrp="1"/>
          </p:cNvSpPr>
          <p:nvPr>
            <p:ph type="sldNum" sz="quarter" idx="10"/>
          </p:nvPr>
        </p:nvSpPr>
        <p:spPr/>
        <p:txBody>
          <a:bodyPr/>
          <a:lstStyle/>
          <a:p>
            <a:fld id="{C8E3DAB3-75B4-40C9-AFE7-44C854A224F0}"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Umarji,  </a:t>
            </a:r>
            <a:r>
              <a:rPr lang="en-US" sz="2000" dirty="0" smtClean="0"/>
              <a:t>M.,  </a:t>
            </a:r>
            <a:r>
              <a:rPr lang="en-US" sz="2000" dirty="0" smtClean="0"/>
              <a:t>Pohl,  </a:t>
            </a:r>
            <a:r>
              <a:rPr lang="en-US" sz="2000" dirty="0" smtClean="0"/>
              <a:t>M.,  </a:t>
            </a:r>
            <a:r>
              <a:rPr lang="en-US" sz="2000" dirty="0" smtClean="0"/>
              <a:t>Seaman,  </a:t>
            </a:r>
            <a:r>
              <a:rPr lang="en-US" sz="2000" dirty="0" smtClean="0"/>
              <a:t>C.,  </a:t>
            </a:r>
            <a:r>
              <a:rPr lang="en-US" sz="2000" dirty="0" smtClean="0"/>
              <a:t>Koru,  </a:t>
            </a:r>
            <a:r>
              <a:rPr lang="en-US" sz="2000" dirty="0" smtClean="0"/>
              <a:t>A.  G.,  </a:t>
            </a:r>
            <a:r>
              <a:rPr lang="en-US" sz="2000" dirty="0" smtClean="0"/>
              <a:t>and  Liu,  </a:t>
            </a:r>
            <a:r>
              <a:rPr lang="en-US" sz="2000" dirty="0" smtClean="0"/>
              <a:t>H. 2008. Teaching software engineering to </a:t>
            </a:r>
            <a:r>
              <a:rPr lang="en-US" sz="2000" dirty="0" smtClean="0"/>
              <a:t>end-users</a:t>
            </a:r>
            <a:r>
              <a:rPr lang="en-US" sz="2000" dirty="0" smtClean="0"/>
              <a:t>. International Workshop on End-User Software Engineering, Leipzig, Germany, May 40-42. </a:t>
            </a:r>
          </a:p>
        </p:txBody>
      </p:sp>
      <p:sp>
        <p:nvSpPr>
          <p:cNvPr id="4" name="Slide Number Placeholder 3"/>
          <p:cNvSpPr>
            <a:spLocks noGrp="1"/>
          </p:cNvSpPr>
          <p:nvPr>
            <p:ph type="sldNum" sz="quarter" idx="10"/>
          </p:nvPr>
        </p:nvSpPr>
        <p:spPr/>
        <p:txBody>
          <a:bodyPr/>
          <a:lstStyle/>
          <a:p>
            <a:fld id="{C8E3DAB3-75B4-40C9-AFE7-44C854A224F0}"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Margaret M. Burnett, Scott D. Fleming, </a:t>
            </a:r>
            <a:r>
              <a:rPr lang="en-US" dirty="0" err="1" smtClean="0"/>
              <a:t>Shamsi</a:t>
            </a:r>
            <a:r>
              <a:rPr lang="en-US" dirty="0" smtClean="0"/>
              <a:t> </a:t>
            </a:r>
            <a:r>
              <a:rPr lang="en-US" dirty="0" err="1" smtClean="0"/>
              <a:t>Iqbal</a:t>
            </a:r>
            <a:r>
              <a:rPr lang="en-US" dirty="0" smtClean="0"/>
              <a:t>, Gina </a:t>
            </a:r>
            <a:r>
              <a:rPr lang="en-US" dirty="0" err="1" smtClean="0"/>
              <a:t>Venolia</a:t>
            </a:r>
            <a:r>
              <a:rPr lang="en-US" dirty="0" smtClean="0"/>
              <a:t>, </a:t>
            </a:r>
            <a:r>
              <a:rPr lang="en-US" dirty="0" err="1" smtClean="0"/>
              <a:t>Vidya</a:t>
            </a:r>
            <a:r>
              <a:rPr lang="en-US" dirty="0" smtClean="0"/>
              <a:t> </a:t>
            </a:r>
            <a:r>
              <a:rPr lang="en-US" dirty="0" err="1" smtClean="0"/>
              <a:t>Rajaram</a:t>
            </a:r>
            <a:r>
              <a:rPr lang="en-US" dirty="0" smtClean="0"/>
              <a:t>, </a:t>
            </a:r>
            <a:r>
              <a:rPr lang="en-US" dirty="0" err="1" smtClean="0"/>
              <a:t>Umer</a:t>
            </a:r>
            <a:r>
              <a:rPr lang="en-US" dirty="0" smtClean="0"/>
              <a:t> </a:t>
            </a:r>
            <a:r>
              <a:rPr lang="en-US" dirty="0" err="1" smtClean="0"/>
              <a:t>Farooq</a:t>
            </a:r>
            <a:r>
              <a:rPr lang="en-US" dirty="0" smtClean="0"/>
              <a:t>, </a:t>
            </a:r>
            <a:r>
              <a:rPr lang="en-US" dirty="0" err="1" smtClean="0"/>
              <a:t>Valentina</a:t>
            </a:r>
            <a:r>
              <a:rPr lang="en-US" dirty="0" smtClean="0"/>
              <a:t> </a:t>
            </a:r>
            <a:r>
              <a:rPr lang="en-US" dirty="0" err="1" smtClean="0"/>
              <a:t>Grigoreanu</a:t>
            </a:r>
            <a:r>
              <a:rPr lang="en-US" dirty="0" smtClean="0"/>
              <a:t>, Mary Czerwinski: Gender differences and programming environments: across programming populations. ESEM 2010</a:t>
            </a:r>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34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Brian Bishop, Kevin McDaid: Expert and Novice End-User Spreadsheet Debugging: A Comparative Study of Performance and Behaviour. JOEUC 23(2): 57-80 (2011)</a:t>
            </a:r>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35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Wong, J. and Hong J.I. 2007. Making mashups with Marmite: Re-purposing web content through end-user programming. Proceedings of ACM Conference on Human Factors in Computing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36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Ref: </a:t>
            </a:r>
            <a:r>
              <a:rPr lang="en-US" sz="1200" dirty="0" smtClean="0">
                <a:cs typeface="Arial" charset="0"/>
              </a:rPr>
              <a:t>Hoc, J.-M. and Nguyen-Xuan, A., “Language Semantics, Mental Models and Analogy,” in </a:t>
            </a:r>
            <a:r>
              <a:rPr lang="en-US" sz="1200" i="1" dirty="0" smtClean="0">
                <a:cs typeface="Arial" charset="0"/>
              </a:rPr>
              <a:t>Psychology of Programming, J.-M. Hoc, et al., Editors. 1990, Academic Press. London. pp. 139-156.</a:t>
            </a:r>
          </a:p>
          <a:p>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40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Stephen G. Powell, Kenneth R. Baker, Barry Lawson (2007-12-01). </a:t>
            </a:r>
            <a:r>
              <a:rPr lang="en-US" dirty="0" smtClean="0">
                <a:hlinkClick r:id="rId3"/>
              </a:rPr>
              <a:t>"A Critical Review of the Literature on Spreadsheet Errors"</a:t>
            </a:r>
            <a:r>
              <a:rPr lang="en-US" dirty="0" smtClean="0"/>
              <a:t>. </a:t>
            </a:r>
            <a:r>
              <a:rPr lang="en-US" dirty="0" smtClean="0">
                <a:hlinkClick r:id="rId3"/>
              </a:rPr>
              <a:t>http://mba.tuck.dartmouth.edu/spreadsheet/product_pubs.html</a:t>
            </a:r>
            <a:r>
              <a:rPr lang="en-US" dirty="0" smtClean="0"/>
              <a:t>. Retrieved 2008-04-18. </a:t>
            </a:r>
          </a:p>
          <a:p>
            <a:endParaRPr lang="en-US" dirty="0" smtClean="0"/>
          </a:p>
          <a:p>
            <a:r>
              <a:rPr lang="en-US" dirty="0" smtClean="0"/>
              <a:t>K. T. Stolee and S. Elbaum, "Refactoring Pipe-like Mashups for End User Programmers," International Conference on Software Engineering (ICSE), Honolulu, Hawaii, May 2011. to appear. </a:t>
            </a:r>
          </a:p>
          <a:p>
            <a:endParaRPr lang="en-US" dirty="0" smtClean="0"/>
          </a:p>
          <a:p>
            <a:r>
              <a:rPr lang="en-US" dirty="0" smtClean="0"/>
              <a:t>Karen Rothermel, Curtis Cook, Margaret Burnett, Justin Schonfeld, Thomas Green, and Gregg Rothermel, "WYSIWYT  Testing  in  the  Spreadsheet  Paradigm:  An  Empirical  Evaluation",  International  Conference  on  Software  Engineering,  Limerick,  Ireland,  230-239, June 2000.</a:t>
            </a:r>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Christopher Scaffidi, </a:t>
            </a:r>
            <a:r>
              <a:rPr lang="en-US" dirty="0" smtClean="0">
                <a:hlinkClick r:id="rId3"/>
              </a:rPr>
              <a:t>Mary Shaw</a:t>
            </a:r>
            <a:r>
              <a:rPr lang="en-US" dirty="0" smtClean="0"/>
              <a:t>, </a:t>
            </a:r>
            <a:r>
              <a:rPr lang="en-US" dirty="0" smtClean="0">
                <a:hlinkClick r:id="rId4"/>
              </a:rPr>
              <a:t>Brad A. Myers</a:t>
            </a:r>
            <a:r>
              <a:rPr lang="en-US" dirty="0" smtClean="0"/>
              <a:t>: Estimating the Numbers of End Users and End User Programmers. </a:t>
            </a:r>
            <a:r>
              <a:rPr lang="en-US" dirty="0" smtClean="0">
                <a:hlinkClick r:id="rId5"/>
              </a:rPr>
              <a:t>VL/HCC 2005</a:t>
            </a:r>
            <a:r>
              <a:rPr lang="en-US" dirty="0" smtClean="0"/>
              <a:t>: 207-214</a:t>
            </a:r>
          </a:p>
        </p:txBody>
      </p:sp>
      <p:sp>
        <p:nvSpPr>
          <p:cNvPr id="4" name="Slide Number Placeholder 3"/>
          <p:cNvSpPr>
            <a:spLocks noGrp="1"/>
          </p:cNvSpPr>
          <p:nvPr>
            <p:ph type="sldNum" sz="quarter" idx="10"/>
          </p:nvPr>
        </p:nvSpPr>
        <p:spPr/>
        <p:txBody>
          <a:bodyPr/>
          <a:lstStyle/>
          <a:p>
            <a:fld id="{C8E3DAB3-75B4-40C9-AFE7-44C854A224F0}" type="slidenum">
              <a:rPr lang="en-US" smtClean="0"/>
              <a:pPr/>
              <a:t>15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Ko, A. J., Abraham R., Beckwith L., Blackwell A., Burnett M.M., Erwig M., Scaffidi C., Lawrence J., Lieberman H., Myers B.A., Rosson M.B., Rothermel G., Shaw M. and Wiedenbeck S. (in press). The State of the Art in End-User Software Engineering, ACM Computing Surveys, to appear. </a:t>
            </a:r>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20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7588A08-1551-4DB1-880E-73BB8ED31034}" type="slidenum">
              <a:rPr lang="en-US" smtClean="0"/>
              <a:pPr/>
              <a:t>21</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Ko, A. J., Abraham R., Beckwith L., Blackwell A., Burnett M.M., Erwig M., Scaffidi C., Lawrence J., Lieberman H., Myers B.A., Rosson M.B., Rothermel G., Shaw M. and Wiedenbeck S. (in press). The State of the Art in End-User Software Engineering, ACM Computing Surveys, to appear. </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Maria Francesca Costabile, Daniela </a:t>
            </a:r>
            <a:r>
              <a:rPr lang="en-US" dirty="0" err="1" smtClean="0"/>
              <a:t>Fogli</a:t>
            </a:r>
            <a:r>
              <a:rPr lang="en-US" dirty="0" smtClean="0"/>
              <a:t>, </a:t>
            </a:r>
            <a:r>
              <a:rPr lang="en-US" dirty="0" err="1" smtClean="0"/>
              <a:t>Piero</a:t>
            </a:r>
            <a:r>
              <a:rPr lang="en-US" dirty="0" smtClean="0"/>
              <a:t> </a:t>
            </a:r>
            <a:r>
              <a:rPr lang="en-US" dirty="0" err="1" smtClean="0"/>
              <a:t>Mussio</a:t>
            </a:r>
            <a:r>
              <a:rPr lang="en-US" dirty="0" smtClean="0"/>
              <a:t>, Antonio </a:t>
            </a:r>
            <a:r>
              <a:rPr lang="en-US" dirty="0" err="1" smtClean="0"/>
              <a:t>Piccinno</a:t>
            </a:r>
            <a:r>
              <a:rPr lang="en-US" dirty="0" smtClean="0"/>
              <a:t>. </a:t>
            </a:r>
            <a:r>
              <a:rPr lang="en-US" i="1" dirty="0" smtClean="0"/>
              <a:t>End-user development: the software shaping workshop approach</a:t>
            </a:r>
            <a:r>
              <a:rPr lang="en-US" dirty="0" smtClean="0"/>
              <a:t>. In Lieberman, H., </a:t>
            </a:r>
            <a:r>
              <a:rPr lang="en-US" dirty="0" err="1" smtClean="0"/>
              <a:t>Paternò</a:t>
            </a:r>
            <a:r>
              <a:rPr lang="en-US" dirty="0" smtClean="0"/>
              <a:t>, F., </a:t>
            </a:r>
            <a:r>
              <a:rPr lang="en-US" dirty="0" err="1" smtClean="0"/>
              <a:t>Wulf</a:t>
            </a:r>
            <a:r>
              <a:rPr lang="en-US" dirty="0" smtClean="0"/>
              <a:t>, V. (</a:t>
            </a:r>
            <a:r>
              <a:rPr lang="en-US" dirty="0" err="1" smtClean="0"/>
              <a:t>Eds</a:t>
            </a:r>
            <a:r>
              <a:rPr lang="en-US" dirty="0" smtClean="0"/>
              <a:t>) (2004) End User Development - Empowering People to Flexibly Employ Advanced Information and Communication Technology, © 2004 </a:t>
            </a:r>
            <a:r>
              <a:rPr lang="en-US" dirty="0" err="1" smtClean="0"/>
              <a:t>Kluwer</a:t>
            </a:r>
            <a:r>
              <a:rPr lang="en-US" dirty="0" smtClean="0"/>
              <a:t> Academic Publishers, Dordrecht, The Netherlands.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Blackwell, A.F. 2006. Gender in domestic programming: From </a:t>
            </a:r>
            <a:r>
              <a:rPr lang="en-US" dirty="0" err="1" smtClean="0"/>
              <a:t>bricolage</a:t>
            </a:r>
            <a:r>
              <a:rPr lang="en-US" dirty="0" smtClean="0"/>
              <a:t> to séances </a:t>
            </a:r>
            <a:r>
              <a:rPr lang="en-US" dirty="0" err="1" smtClean="0"/>
              <a:t>d'essayage</a:t>
            </a:r>
            <a:r>
              <a:rPr lang="en-US" dirty="0" smtClean="0"/>
              <a:t>. 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CHI Workshop on End User Software Engineering.</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Gorb, P, and Dumas, A. 1987. ‘Silent Design’, Design Studies, 8, 150-156.</a:t>
            </a:r>
          </a:p>
          <a:p>
            <a:endParaRPr lang="en-US" dirty="0" smtClean="0"/>
          </a:p>
          <a:p>
            <a:r>
              <a:rPr lang="en-US" dirty="0" smtClean="0"/>
              <a:t>Ronen B. AND </a:t>
            </a:r>
            <a:r>
              <a:rPr lang="en-US" dirty="0" err="1" smtClean="0"/>
              <a:t>Palley</a:t>
            </a:r>
            <a:r>
              <a:rPr lang="en-US" dirty="0" smtClean="0"/>
              <a:t> M.A., Lucas Jr. H.C. 1989. Spreadsheet analysis and design, Communications of the ACM, 32(1):84-93.</a:t>
            </a:r>
          </a:p>
          <a:p>
            <a:endParaRPr lang="en-US" dirty="0" smtClean="0"/>
          </a:p>
          <a:p>
            <a:r>
              <a:rPr lang="en-US" dirty="0" smtClean="0"/>
              <a:t>Powell S. G. and Baker K.R. 2004. The Art of Modeling with Spreadsheets: Management Science, Spreadsheet</a:t>
            </a:r>
            <a:r>
              <a:rPr lang="en-US" baseline="0" dirty="0" smtClean="0"/>
              <a:t> </a:t>
            </a:r>
            <a:r>
              <a:rPr lang="en-US" dirty="0" smtClean="0"/>
              <a:t>Engineering, and Modeling Craft, Wiley.</a:t>
            </a:r>
          </a:p>
          <a:p>
            <a:endParaRPr lang="en-US" dirty="0" smtClean="0"/>
          </a:p>
          <a:p>
            <a:r>
              <a:rPr lang="en-US" dirty="0" smtClean="0"/>
              <a:t>Wolber D., Su Y., Chiang Y.T. 2002. Designing dynamic web pages and persistence in the WYSIWYG interface. International Conference on Intelligent User Interfaces, San Francisco, California, USA, January, 228-229.</a:t>
            </a:r>
          </a:p>
          <a:p>
            <a:endParaRPr lang="en-US" dirty="0" smtClean="0"/>
          </a:p>
          <a:p>
            <a:r>
              <a:rPr lang="en-US" dirty="0" smtClean="0"/>
              <a:t>Rode J., </a:t>
            </a:r>
            <a:r>
              <a:rPr lang="en-US" dirty="0" err="1" smtClean="0"/>
              <a:t>Bhardwaj</a:t>
            </a:r>
            <a:r>
              <a:rPr lang="en-US" dirty="0" smtClean="0"/>
              <a:t> Y, Perez-Quinones M.A, Rosson M.B, and </a:t>
            </a:r>
            <a:r>
              <a:rPr lang="en-US" dirty="0" err="1" smtClean="0"/>
              <a:t>Howarth</a:t>
            </a:r>
            <a:r>
              <a:rPr lang="en-US" dirty="0" smtClean="0"/>
              <a:t> J. 2005. As easy as “Click”: End-user web engineering. International Conference on Web Engineering, Sydney, Australia, July, 478-488.</a:t>
            </a:r>
          </a:p>
          <a:p>
            <a:endParaRPr lang="en-US" dirty="0" smtClean="0"/>
          </a:p>
          <a:p>
            <a:r>
              <a:rPr lang="en-US" dirty="0" smtClean="0"/>
              <a:t>Wong, J. and Hong J.I. 2007. Making mashups with Marmite: Re-purposing web content through end-user programming. Proceedings of ACM Conference on Human Factors in Computing Systems.</a:t>
            </a:r>
          </a:p>
          <a:p>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22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Wong, J. and Hong J.I. 2007. Making mashups with Marmite: Re-purposing web content through end-user programming. Proceedings of ACM Conference on Human Factors in Computing Systems.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Christian </a:t>
            </a:r>
            <a:r>
              <a:rPr lang="en-US" dirty="0" err="1" smtClean="0"/>
              <a:t>Dörner</a:t>
            </a:r>
            <a:r>
              <a:rPr lang="en-US" dirty="0" smtClean="0"/>
              <a:t>, </a:t>
            </a:r>
            <a:r>
              <a:rPr lang="en-US" dirty="0" err="1" smtClean="0"/>
              <a:t>Volkmar</a:t>
            </a:r>
            <a:r>
              <a:rPr lang="en-US" dirty="0" smtClean="0"/>
              <a:t> </a:t>
            </a:r>
            <a:r>
              <a:rPr lang="en-US" dirty="0" err="1" smtClean="0"/>
              <a:t>Pipek</a:t>
            </a:r>
            <a:r>
              <a:rPr lang="en-US" dirty="0" smtClean="0"/>
              <a:t>, Markus Won: Supporting expertise awareness: finding out what others know. CHIMIT 2007: 9</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Christopher Scaffidi, Christopher Bogart, Margaret M. Burnett, Allen </a:t>
            </a:r>
            <a:r>
              <a:rPr lang="en-US" dirty="0" err="1" smtClean="0"/>
              <a:t>Cypher</a:t>
            </a:r>
            <a:r>
              <a:rPr lang="en-US" dirty="0" smtClean="0"/>
              <a:t>, Brad A. Myers, Mary Shaw: Predicting reuse of end-user web macro scripts. VL/HCC 2009: 93-100</a:t>
            </a:r>
          </a:p>
          <a:p>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24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BOGART C., BURNETT M.M., CYPHER A. AND SCAFFIDI C. 2008. End-user programming in the wild: A field study of CoScripter scripts. </a:t>
            </a:r>
            <a:r>
              <a:rPr lang="en-US" sz="1200" i="1" kern="1200" baseline="0" dirty="0" smtClean="0">
                <a:solidFill>
                  <a:schemeClr val="tx1"/>
                </a:solidFill>
                <a:latin typeface="+mn-lt"/>
                <a:ea typeface="+mn-ea"/>
                <a:cs typeface="+mn-cs"/>
              </a:rPr>
              <a:t>IEEE Symposium on Visual Languages and Human-Centric Computing, 2008</a:t>
            </a:r>
            <a:endParaRPr lang="en-US" dirty="0"/>
          </a:p>
        </p:txBody>
      </p:sp>
      <p:sp>
        <p:nvSpPr>
          <p:cNvPr id="4" name="Slide Number Placeholder 3"/>
          <p:cNvSpPr>
            <a:spLocks noGrp="1"/>
          </p:cNvSpPr>
          <p:nvPr>
            <p:ph type="sldNum" sz="quarter" idx="10"/>
          </p:nvPr>
        </p:nvSpPr>
        <p:spPr/>
        <p:txBody>
          <a:bodyPr/>
          <a:lstStyle/>
          <a:p>
            <a:fld id="{C8E3DAB3-75B4-40C9-AFE7-44C854A224F0}"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endParaRPr>
            </a:p>
          </p:txBody>
        </p:sp>
      </p:grpSp>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0" name="Rectangle 4"/>
          <p:cNvSpPr>
            <a:spLocks noGrp="1" noChangeArrowheads="1"/>
          </p:cNvSpPr>
          <p:nvPr>
            <p:ph type="dt" sz="half" idx="10"/>
          </p:nvPr>
        </p:nvSpPr>
        <p:spPr/>
        <p:txBody>
          <a:bodyPr/>
          <a:lstStyle>
            <a:lvl1pPr>
              <a:defRPr/>
            </a:lvl1pPr>
          </a:lstStyle>
          <a:p>
            <a:pPr>
              <a:defRPr/>
            </a:pPr>
            <a:endParaRPr lang="en-US" altLang="en-US" dirty="0">
              <a:solidFill>
                <a:srgbClr val="000000"/>
              </a:solidFill>
            </a:endParaRPr>
          </a:p>
        </p:txBody>
      </p:sp>
      <p:sp>
        <p:nvSpPr>
          <p:cNvPr id="11" name="Rectangle 5"/>
          <p:cNvSpPr>
            <a:spLocks noGrp="1" noChangeArrowheads="1"/>
          </p:cNvSpPr>
          <p:nvPr>
            <p:ph type="ftr" sz="quarter" idx="11"/>
          </p:nvPr>
        </p:nvSpPr>
        <p:spPr/>
        <p:txBody>
          <a:bodyPr/>
          <a:lstStyle>
            <a:lvl1pPr>
              <a:defRPr/>
            </a:lvl1pPr>
          </a:lstStyle>
          <a:p>
            <a:pPr>
              <a:defRPr/>
            </a:pPr>
            <a:endParaRPr lang="en-US" altLang="en-US" dirty="0">
              <a:solidFill>
                <a:srgbClr val="000000"/>
              </a:solidFill>
            </a:endParaRPr>
          </a:p>
        </p:txBody>
      </p:sp>
      <p:sp>
        <p:nvSpPr>
          <p:cNvPr id="12" name="Rectangle 6"/>
          <p:cNvSpPr>
            <a:spLocks noGrp="1" noChangeArrowheads="1"/>
          </p:cNvSpPr>
          <p:nvPr>
            <p:ph type="sldNum" sz="quarter" idx="12"/>
          </p:nvPr>
        </p:nvSpPr>
        <p:spPr/>
        <p:txBody>
          <a:bodyPr/>
          <a:lstStyle>
            <a:lvl1pPr>
              <a:defRPr/>
            </a:lvl1pPr>
          </a:lstStyle>
          <a:p>
            <a:pPr>
              <a:defRPr/>
            </a:pPr>
            <a:fld id="{D39589E9-2535-4459-8836-FDC4370930CA}"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8458200" cy="792162"/>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064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solidFill>
                  <a:srgbClr val="000000"/>
                </a:solidFill>
              </a:rPr>
              <a:pPr>
                <a:defRPr/>
              </a:pPr>
              <a:t>‹#›</a:t>
            </a:fld>
            <a:endParaRPr lang="en-US" altLang="en-US" dirty="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endParaRPr>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en-US" dirty="0">
                <a:solidFill>
                  <a:srgbClr val="000000"/>
                </a:solidFill>
              </a:endParaRPr>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defRPr/>
            </a:pPr>
            <a:endParaRPr lang="en-US" altLang="en-US" dirty="0">
              <a:solidFill>
                <a:srgbClr val="000000"/>
              </a:solidFill>
            </a:endParaRPr>
          </a:p>
        </p:txBody>
      </p:sp>
      <p:sp>
        <p:nvSpPr>
          <p:cNvPr id="260107" name="Rectangle 1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base">
              <a:spcBef>
                <a:spcPct val="0"/>
              </a:spcBef>
              <a:spcAft>
                <a:spcPct val="0"/>
              </a:spcAft>
              <a:defRPr/>
            </a:pPr>
            <a:endParaRPr lang="en-US" altLang="en-US" dirty="0">
              <a:solidFill>
                <a:srgbClr val="000000"/>
              </a:solidFill>
            </a:endParaRPr>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defRPr/>
            </a:pPr>
            <a:fld id="{AE204E03-3626-46E7-9ABE-54BA2F6D04BE}"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pic>
        <p:nvPicPr>
          <p:cNvPr id="13" name="Picture 12" descr="scslogo.gif"/>
          <p:cNvPicPr>
            <a:picLocks noChangeAspect="1"/>
          </p:cNvPicPr>
          <p:nvPr/>
        </p:nvPicPr>
        <p:blipFill>
          <a:blip r:embed="rId13" cstate="print"/>
          <a:stretch>
            <a:fillRect/>
          </a:stretch>
        </p:blipFill>
        <p:spPr>
          <a:xfrm>
            <a:off x="8668013" y="144204"/>
            <a:ext cx="444088" cy="461852"/>
          </a:xfrm>
          <a:prstGeom prst="rect">
            <a:avLst/>
          </a:prstGeom>
        </p:spPr>
      </p:pic>
      <p:sp>
        <p:nvSpPr>
          <p:cNvPr id="14" name="TextBox 13"/>
          <p:cNvSpPr txBox="1"/>
          <p:nvPr/>
        </p:nvSpPr>
        <p:spPr>
          <a:xfrm>
            <a:off x="5061118" y="233915"/>
            <a:ext cx="3736920" cy="261610"/>
          </a:xfrm>
          <a:prstGeom prst="rect">
            <a:avLst/>
          </a:prstGeom>
          <a:noFill/>
        </p:spPr>
        <p:txBody>
          <a:bodyPr wrap="none" rtlCol="0">
            <a:spAutoFit/>
          </a:bodyPr>
          <a:lstStyle/>
          <a:p>
            <a:pPr fontAlgn="base">
              <a:spcBef>
                <a:spcPct val="0"/>
              </a:spcBef>
              <a:spcAft>
                <a:spcPct val="0"/>
              </a:spcAft>
            </a:pPr>
            <a:r>
              <a:rPr lang="en-US" sz="1100" dirty="0">
                <a:solidFill>
                  <a:srgbClr val="CC3300">
                    <a:lumMod val="75000"/>
                  </a:srgbClr>
                </a:solidFill>
              </a:rPr>
              <a:t>Carnegie Mellon University, School of Computer Science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youtube.com/watch?v=8wM1rS7IYJ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png"/><Relationship Id="rId5" Type="http://schemas.openxmlformats.org/officeDocument/2006/relationships/oleObject" Target="../embeddings/oleObject2.bin"/><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hyperlink" Target="http://www.biocatalogue.org/" TargetMode="External"/><Relationship Id="rId5" Type="http://schemas.openxmlformats.org/officeDocument/2006/relationships/image" Target="../media/image33.png"/><Relationship Id="rId4" Type="http://schemas.openxmlformats.org/officeDocument/2006/relationships/hyperlink" Target="http://www.myexperiment.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1145495" y="485095"/>
            <a:ext cx="7666037" cy="1496105"/>
          </a:xfrm>
        </p:spPr>
        <p:txBody>
          <a:bodyPr/>
          <a:lstStyle/>
          <a:p>
            <a:r>
              <a:rPr lang="en-US" sz="3200" dirty="0" smtClean="0">
                <a:solidFill>
                  <a:schemeClr val="accent2">
                    <a:lumMod val="75000"/>
                  </a:schemeClr>
                </a:solidFill>
              </a:rPr>
              <a:t>End User Software Engineering</a:t>
            </a:r>
            <a:endParaRPr lang="en-US" sz="3200" dirty="0">
              <a:solidFill>
                <a:schemeClr val="accent2">
                  <a:lumMod val="75000"/>
                </a:schemeClr>
              </a:solidFill>
            </a:endParaRPr>
          </a:p>
        </p:txBody>
      </p:sp>
      <p:sp>
        <p:nvSpPr>
          <p:cNvPr id="5124" name="Rectangle 3"/>
          <p:cNvSpPr>
            <a:spLocks noGrp="1" noChangeArrowheads="1"/>
          </p:cNvSpPr>
          <p:nvPr>
            <p:ph type="subTitle" idx="1"/>
          </p:nvPr>
        </p:nvSpPr>
        <p:spPr>
          <a:xfrm>
            <a:off x="3121186" y="2956053"/>
            <a:ext cx="5819095" cy="2606548"/>
          </a:xfrm>
        </p:spPr>
        <p:txBody>
          <a:bodyPr/>
          <a:lstStyle/>
          <a:p>
            <a:pPr eaLnBrk="1" hangingPunct="1"/>
            <a:r>
              <a:rPr lang="en-US" sz="2000" b="1" dirty="0" smtClean="0"/>
              <a:t>Vishal Dwivedi</a:t>
            </a:r>
          </a:p>
          <a:p>
            <a:pPr eaLnBrk="1" hangingPunct="1"/>
            <a:r>
              <a:rPr lang="en-US" sz="2000" dirty="0" smtClean="0"/>
              <a:t>Institute for Software Research</a:t>
            </a:r>
            <a:br>
              <a:rPr lang="en-US" sz="2000" dirty="0" smtClean="0"/>
            </a:br>
            <a:r>
              <a:rPr lang="en-US" sz="2000" dirty="0" smtClean="0"/>
              <a:t>Carnegie Mellon University</a:t>
            </a:r>
          </a:p>
          <a:p>
            <a:pPr eaLnBrk="1" hangingPunct="1"/>
            <a:endParaRPr lang="en-US" sz="2000" dirty="0" smtClean="0"/>
          </a:p>
          <a:p>
            <a:pPr eaLnBrk="1" hangingPunct="1"/>
            <a:r>
              <a:rPr lang="en-US" sz="2000" dirty="0" smtClean="0"/>
              <a:t>vdwivedi@cs.cmu.edu</a:t>
            </a:r>
          </a:p>
          <a:p>
            <a:pPr eaLnBrk="1" hangingPunct="1"/>
            <a:endParaRPr lang="en-US" sz="2000" dirty="0"/>
          </a:p>
          <a:p>
            <a:r>
              <a:rPr lang="en-US" sz="2000" i="1" dirty="0" smtClean="0"/>
              <a:t>Human Aspects for Software Development</a:t>
            </a:r>
          </a:p>
          <a:p>
            <a:r>
              <a:rPr lang="en-US" sz="2000" i="1" dirty="0" smtClean="0"/>
              <a:t>Lecture 27.</a:t>
            </a:r>
          </a:p>
        </p:txBody>
      </p:sp>
      <p:pic>
        <p:nvPicPr>
          <p:cNvPr id="39937" name="Picture 1"/>
          <p:cNvPicPr>
            <a:picLocks noChangeAspect="1" noChangeArrowheads="1"/>
          </p:cNvPicPr>
          <p:nvPr/>
        </p:nvPicPr>
        <p:blipFill>
          <a:blip r:embed="rId3" cstate="print"/>
          <a:srcRect/>
          <a:stretch>
            <a:fillRect/>
          </a:stretch>
        </p:blipFill>
        <p:spPr bwMode="auto">
          <a:xfrm>
            <a:off x="2160429" y="3121705"/>
            <a:ext cx="714375" cy="742950"/>
          </a:xfrm>
          <a:prstGeom prst="rect">
            <a:avLst/>
          </a:prstGeom>
          <a:noFill/>
          <a:ln w="9525">
            <a:noFill/>
            <a:miter lim="800000"/>
            <a:headEnd/>
            <a:tailEnd/>
          </a:ln>
        </p:spPr>
      </p:pic>
      <p:sp>
        <p:nvSpPr>
          <p:cNvPr id="5" name="TextBox 4"/>
          <p:cNvSpPr txBox="1"/>
          <p:nvPr/>
        </p:nvSpPr>
        <p:spPr>
          <a:xfrm>
            <a:off x="1066800" y="6248400"/>
            <a:ext cx="7924800" cy="307777"/>
          </a:xfrm>
          <a:prstGeom prst="rect">
            <a:avLst/>
          </a:prstGeom>
          <a:noFill/>
        </p:spPr>
        <p:txBody>
          <a:bodyPr wrap="square" rtlCol="0">
            <a:spAutoFit/>
          </a:bodyPr>
          <a:lstStyle/>
          <a:p>
            <a:r>
              <a:rPr lang="en-US" sz="1400" dirty="0">
                <a:solidFill>
                  <a:srgbClr val="000000"/>
                </a:solidFill>
              </a:rPr>
              <a:t>*Collaborative work with Perla Velasco Elizondo, Jose Maria Fernandes and Bradley Schmerl.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10</a:t>
            </a:fld>
            <a:endParaRPr lang="en-US" altLang="en-US" dirty="0">
              <a:solidFill>
                <a:srgbClr val="000000"/>
              </a:solidFill>
            </a:endParaRPr>
          </a:p>
        </p:txBody>
      </p:sp>
      <p:grpSp>
        <p:nvGrpSpPr>
          <p:cNvPr id="2" name="Group 3"/>
          <p:cNvGrpSpPr>
            <a:grpSpLocks/>
          </p:cNvGrpSpPr>
          <p:nvPr/>
        </p:nvGrpSpPr>
        <p:grpSpPr bwMode="auto">
          <a:xfrm>
            <a:off x="838200" y="1447132"/>
            <a:ext cx="6477000" cy="5106070"/>
            <a:chOff x="6320" y="11704"/>
            <a:chExt cx="3199" cy="2657"/>
          </a:xfrm>
        </p:grpSpPr>
        <p:sp>
          <p:nvSpPr>
            <p:cNvPr id="3076" name="Rectangle 1191"/>
            <p:cNvSpPr>
              <a:spLocks noChangeArrowheads="1"/>
            </p:cNvSpPr>
            <p:nvPr/>
          </p:nvSpPr>
          <p:spPr bwMode="auto">
            <a:xfrm>
              <a:off x="6320" y="11704"/>
              <a:ext cx="2293" cy="1970"/>
            </a:xfrm>
            <a:prstGeom prst="rect">
              <a:avLst/>
            </a:prstGeom>
            <a:noFill/>
            <a:ln w="12700">
              <a:solidFill>
                <a:srgbClr val="000000"/>
              </a:solidFill>
              <a:miter lim="800000"/>
              <a:headEnd/>
              <a:tailEnd/>
            </a:ln>
          </p:spPr>
          <p:txBody>
            <a:bodyPr vert="horz" wrap="square" lIns="91440" tIns="45720" rIns="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/usr/local/fsl/bin/</a:t>
              </a:r>
              <a:r>
                <a:rPr kumimoji="0" lang="en-US" sz="2400" b="0" i="0" u="none" strike="noStrike" cap="none" normalizeH="0" baseline="0" dirty="0" smtClean="0">
                  <a:ln>
                    <a:noFill/>
                  </a:ln>
                  <a:solidFill>
                    <a:srgbClr val="C00000"/>
                  </a:solidFill>
                  <a:effectLst/>
                  <a:latin typeface="Times New Roman" pitchFamily="18" charset="0"/>
                  <a:cs typeface="Arial" pitchFamily="34" charset="0"/>
                </a:rPr>
                <a:t>flirt</a:t>
              </a:r>
              <a:r>
                <a:rPr kumimoji="0" lang="en-US" sz="2400" b="0" i="0" u="none" strike="noStrike" cap="none" normalizeH="0" baseline="0" dirty="0" smtClean="0">
                  <a:ln>
                    <a:noFill/>
                  </a:ln>
                  <a:solidFill>
                    <a:schemeClr val="tx1"/>
                  </a:solidFill>
                  <a:effectLst/>
                  <a:latin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a:t>
              </a:r>
              <a:r>
                <a:rPr kumimoji="0" lang="en-US" sz="2400" b="0" i="0" u="none" strike="noStrike" cap="none" normalizeH="0" baseline="0" dirty="0" smtClean="0">
                  <a:ln>
                    <a:noFill/>
                  </a:ln>
                  <a:solidFill>
                    <a:srgbClr val="00682F"/>
                  </a:solidFill>
                  <a:effectLst/>
                  <a:latin typeface="Times New Roman" pitchFamily="18" charset="0"/>
                  <a:cs typeface="Arial" pitchFamily="34" charset="0"/>
                </a:rPr>
                <a:t>ref</a:t>
              </a:r>
              <a:r>
                <a:rPr kumimoji="0" lang="en-US" sz="2400" b="0" i="0" u="none" strike="noStrike" cap="none" normalizeH="0" baseline="0" dirty="0" smtClean="0">
                  <a:ln>
                    <a:noFill/>
                  </a:ln>
                  <a:solidFill>
                    <a:schemeClr val="tx1"/>
                  </a:solidFill>
                  <a:effectLst/>
                  <a:latin typeface="Times New Roman" pitchFamily="18" charset="0"/>
                  <a:cs typeface="Arial" pitchFamily="34" charset="0"/>
                </a:rPr>
                <a:t> standard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a:t>
              </a:r>
              <a:r>
                <a:rPr kumimoji="0" lang="en-US" sz="2400" b="0" i="0" u="none" strike="noStrike" cap="none" normalizeH="0" baseline="0" dirty="0" smtClean="0">
                  <a:ln>
                    <a:noFill/>
                  </a:ln>
                  <a:solidFill>
                    <a:srgbClr val="00682F"/>
                  </a:solidFill>
                  <a:effectLst/>
                  <a:latin typeface="Times New Roman" pitchFamily="18" charset="0"/>
                  <a:cs typeface="Arial" pitchFamily="34" charset="0"/>
                </a:rPr>
                <a:t>in</a:t>
              </a:r>
              <a:r>
                <a:rPr kumimoji="0" lang="en-US" sz="2400" b="0" i="0" u="none" strike="noStrike" cap="none" normalizeH="0" baseline="0" dirty="0" smtClean="0">
                  <a:ln>
                    <a:noFill/>
                  </a:ln>
                  <a:solidFill>
                    <a:schemeClr val="tx1"/>
                  </a:solidFill>
                  <a:effectLst/>
                  <a:latin typeface="Times New Roman" pitchFamily="18" charset="0"/>
                  <a:cs typeface="Arial" pitchFamily="34" charset="0"/>
                </a:rPr>
                <a:t> example_func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a:t>
              </a:r>
              <a:r>
                <a:rPr kumimoji="0" lang="en-US" sz="2400" b="0" i="0" u="none" strike="noStrike" cap="none" normalizeH="0" baseline="0" dirty="0" smtClean="0">
                  <a:ln>
                    <a:noFill/>
                  </a:ln>
                  <a:solidFill>
                    <a:srgbClr val="00682F"/>
                  </a:solidFill>
                  <a:effectLst/>
                  <a:latin typeface="Times New Roman" pitchFamily="18" charset="0"/>
                  <a:cs typeface="Arial" pitchFamily="34" charset="0"/>
                </a:rPr>
                <a:t>out</a:t>
              </a:r>
              <a:r>
                <a:rPr kumimoji="0" lang="en-US" sz="2400" b="0" i="0" u="none" strike="noStrike" cap="none" normalizeH="0" baseline="0" dirty="0" smtClean="0">
                  <a:ln>
                    <a:noFill/>
                  </a:ln>
                  <a:solidFill>
                    <a:schemeClr val="tx1"/>
                  </a:solidFill>
                  <a:effectLst/>
                  <a:latin typeface="Times New Roman" pitchFamily="18" charset="0"/>
                  <a:cs typeface="Arial" pitchFamily="34" charset="0"/>
                </a:rPr>
                <a:t> example_func2standard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a:t>
              </a:r>
              <a:r>
                <a:rPr kumimoji="0" lang="en-US" sz="2400" b="0" i="0" u="none" strike="noStrike" cap="none" normalizeH="0" baseline="0" dirty="0" smtClean="0">
                  <a:ln>
                    <a:noFill/>
                  </a:ln>
                  <a:solidFill>
                    <a:srgbClr val="00682F"/>
                  </a:solidFill>
                  <a:effectLst/>
                  <a:latin typeface="Times New Roman" pitchFamily="18" charset="0"/>
                  <a:cs typeface="Arial" pitchFamily="34" charset="0"/>
                </a:rPr>
                <a:t>omat</a:t>
              </a:r>
              <a:r>
                <a:rPr kumimoji="0" lang="en-US" sz="2400" b="0" i="0" u="none" strike="noStrike" cap="none" normalizeH="0" baseline="0" dirty="0" smtClean="0">
                  <a:ln>
                    <a:noFill/>
                  </a:ln>
                  <a:solidFill>
                    <a:schemeClr val="tx1"/>
                  </a:solidFill>
                  <a:effectLst/>
                  <a:latin typeface="Times New Roman" pitchFamily="18" charset="0"/>
                  <a:cs typeface="Arial" pitchFamily="34" charset="0"/>
                </a:rPr>
                <a:t> example_func2standard.mat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a:t>
              </a:r>
              <a:r>
                <a:rPr kumimoji="0" lang="en-US" sz="2400" b="0" i="0" u="none" strike="noStrike" cap="none" normalizeH="0" baseline="0" dirty="0" smtClean="0">
                  <a:ln>
                    <a:noFill/>
                  </a:ln>
                  <a:solidFill>
                    <a:srgbClr val="00682F"/>
                  </a:solidFill>
                  <a:effectLst/>
                  <a:latin typeface="Times New Roman" pitchFamily="18" charset="0"/>
                  <a:cs typeface="Arial" pitchFamily="34" charset="0"/>
                </a:rPr>
                <a:t>cost</a:t>
              </a:r>
              <a:r>
                <a:rPr kumimoji="0" lang="en-US" sz="2400" b="0" i="0" u="none" strike="noStrike" cap="none" normalizeH="0" baseline="0" dirty="0" smtClean="0">
                  <a:ln>
                    <a:noFill/>
                  </a:ln>
                  <a:solidFill>
                    <a:schemeClr val="tx1"/>
                  </a:solidFill>
                  <a:effectLst/>
                  <a:latin typeface="Times New Roman" pitchFamily="18" charset="0"/>
                  <a:cs typeface="Arial" pitchFamily="34" charset="0"/>
                </a:rPr>
                <a:t> corratio -dof 12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a:t>
              </a:r>
              <a:r>
                <a:rPr kumimoji="0" lang="en-US" sz="2400" b="0" i="0" u="none" strike="noStrike" cap="none" normalizeH="0" baseline="0" dirty="0" smtClean="0">
                  <a:ln>
                    <a:noFill/>
                  </a:ln>
                  <a:solidFill>
                    <a:srgbClr val="00682F"/>
                  </a:solidFill>
                  <a:effectLst/>
                  <a:latin typeface="Times New Roman" pitchFamily="18" charset="0"/>
                  <a:cs typeface="Arial" pitchFamily="34" charset="0"/>
                </a:rPr>
                <a:t>searchrx</a:t>
              </a:r>
              <a:r>
                <a:rPr kumimoji="0" lang="en-US" sz="2400" b="0" i="0" u="none" strike="noStrike" cap="none" normalizeH="0" baseline="0" dirty="0" smtClean="0">
                  <a:ln>
                    <a:noFill/>
                  </a:ln>
                  <a:solidFill>
                    <a:schemeClr val="tx1"/>
                  </a:solidFill>
                  <a:effectLst/>
                  <a:latin typeface="Times New Roman" pitchFamily="18" charset="0"/>
                  <a:cs typeface="Arial" pitchFamily="34" charset="0"/>
                </a:rPr>
                <a:t> -90 90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a:t>
              </a:r>
              <a:r>
                <a:rPr kumimoji="0" lang="en-US" sz="2400" b="0" i="0" u="none" strike="noStrike" cap="none" normalizeH="0" baseline="0" dirty="0" smtClean="0">
                  <a:ln>
                    <a:noFill/>
                  </a:ln>
                  <a:solidFill>
                    <a:srgbClr val="00682F"/>
                  </a:solidFill>
                  <a:effectLst/>
                  <a:latin typeface="Times New Roman" pitchFamily="18" charset="0"/>
                  <a:cs typeface="Arial" pitchFamily="34" charset="0"/>
                </a:rPr>
                <a:t>searchry</a:t>
              </a:r>
              <a:r>
                <a:rPr kumimoji="0" lang="en-US" sz="2400" b="0" i="0" u="none" strike="noStrike" cap="none" normalizeH="0" baseline="0" dirty="0" smtClean="0">
                  <a:ln>
                    <a:noFill/>
                  </a:ln>
                  <a:solidFill>
                    <a:schemeClr val="tx1"/>
                  </a:solidFill>
                  <a:effectLst/>
                  <a:latin typeface="Times New Roman" pitchFamily="18" charset="0"/>
                  <a:cs typeface="Arial" pitchFamily="34" charset="0"/>
                </a:rPr>
                <a:t> -90 90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a:t>
              </a:r>
              <a:r>
                <a:rPr kumimoji="0" lang="en-US" sz="2400" b="0" i="0" u="none" strike="noStrike" cap="none" normalizeH="0" baseline="0" dirty="0" smtClean="0">
                  <a:ln>
                    <a:noFill/>
                  </a:ln>
                  <a:solidFill>
                    <a:srgbClr val="00682F"/>
                  </a:solidFill>
                  <a:effectLst/>
                  <a:latin typeface="Times New Roman" pitchFamily="18" charset="0"/>
                  <a:cs typeface="Arial" pitchFamily="34" charset="0"/>
                </a:rPr>
                <a:t>searchrz</a:t>
              </a:r>
              <a:r>
                <a:rPr kumimoji="0" lang="en-US" sz="2400" b="0" i="0" u="none" strike="noStrike" cap="none" normalizeH="0" baseline="0" dirty="0" smtClean="0">
                  <a:ln>
                    <a:noFill/>
                  </a:ln>
                  <a:solidFill>
                    <a:schemeClr val="tx1"/>
                  </a:solidFill>
                  <a:effectLst/>
                  <a:latin typeface="Times New Roman" pitchFamily="18" charset="0"/>
                  <a:cs typeface="Arial" pitchFamily="34" charset="0"/>
                </a:rPr>
                <a:t> -90 90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pitchFamily="34" charset="0"/>
                </a:rPr>
                <a:t>-</a:t>
              </a:r>
              <a:r>
                <a:rPr kumimoji="0" lang="en-US" sz="2400" b="0" i="0" u="none" strike="noStrike" cap="none" normalizeH="0" baseline="0" dirty="0" smtClean="0">
                  <a:ln>
                    <a:noFill/>
                  </a:ln>
                  <a:solidFill>
                    <a:srgbClr val="00682F"/>
                  </a:solidFill>
                  <a:effectLst/>
                  <a:latin typeface="Times New Roman" pitchFamily="18" charset="0"/>
                  <a:cs typeface="Arial" pitchFamily="34" charset="0"/>
                </a:rPr>
                <a:t>interp</a:t>
              </a:r>
              <a:r>
                <a:rPr kumimoji="0" lang="en-US" sz="2400" b="0" i="0" u="none" strike="noStrike" cap="none" normalizeH="0" baseline="0" dirty="0" smtClean="0">
                  <a:ln>
                    <a:noFill/>
                  </a:ln>
                  <a:solidFill>
                    <a:schemeClr val="tx1"/>
                  </a:solidFill>
                  <a:effectLst/>
                  <a:latin typeface="Times New Roman" pitchFamily="18" charset="0"/>
                  <a:cs typeface="Arial" pitchFamily="34" charset="0"/>
                </a:rPr>
                <a:t> trilinear</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077" name="AutoShape 1192"/>
            <p:cNvCxnSpPr>
              <a:cxnSpLocks noChangeShapeType="1"/>
            </p:cNvCxnSpPr>
            <p:nvPr/>
          </p:nvCxnSpPr>
          <p:spPr bwMode="auto">
            <a:xfrm flipH="1" flipV="1">
              <a:off x="8614" y="11901"/>
              <a:ext cx="243" cy="474"/>
            </a:xfrm>
            <a:prstGeom prst="straightConnector1">
              <a:avLst/>
            </a:prstGeom>
            <a:noFill/>
            <a:ln w="9525">
              <a:solidFill>
                <a:srgbClr val="000000"/>
              </a:solidFill>
              <a:prstDash val="dash"/>
              <a:round/>
              <a:headEnd/>
              <a:tailEnd/>
            </a:ln>
          </p:spPr>
        </p:cxnSp>
        <p:cxnSp>
          <p:nvCxnSpPr>
            <p:cNvPr id="3078" name="AutoShape 1193"/>
            <p:cNvCxnSpPr>
              <a:cxnSpLocks noChangeShapeType="1"/>
            </p:cNvCxnSpPr>
            <p:nvPr/>
          </p:nvCxnSpPr>
          <p:spPr bwMode="auto">
            <a:xfrm flipH="1">
              <a:off x="8615" y="12351"/>
              <a:ext cx="244" cy="1290"/>
            </a:xfrm>
            <a:prstGeom prst="straightConnector1">
              <a:avLst/>
            </a:prstGeom>
            <a:noFill/>
            <a:ln w="9525">
              <a:solidFill>
                <a:srgbClr val="000000"/>
              </a:solidFill>
              <a:prstDash val="dash"/>
              <a:round/>
              <a:headEnd/>
              <a:tailEnd/>
            </a:ln>
          </p:spPr>
        </p:cxnSp>
        <p:sp>
          <p:nvSpPr>
            <p:cNvPr id="3079" name="Rectangle 1197"/>
            <p:cNvSpPr>
              <a:spLocks noChangeArrowheads="1"/>
            </p:cNvSpPr>
            <p:nvPr/>
          </p:nvSpPr>
          <p:spPr bwMode="auto">
            <a:xfrm>
              <a:off x="8800" y="11764"/>
              <a:ext cx="719" cy="2597"/>
            </a:xfrm>
            <a:prstGeom prst="rect">
              <a:avLst/>
            </a:prstGeom>
            <a:no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0" name="Oval 1198"/>
            <p:cNvSpPr>
              <a:spLocks noChangeArrowheads="1"/>
            </p:cNvSpPr>
            <p:nvPr/>
          </p:nvSpPr>
          <p:spPr bwMode="auto">
            <a:xfrm flipV="1">
              <a:off x="9105" y="11744"/>
              <a:ext cx="101" cy="24"/>
            </a:xfrm>
            <a:prstGeom prst="ellipse">
              <a:avLst/>
            </a:prstGeom>
            <a:solidFill>
              <a:srgbClr val="92D050"/>
            </a:solidFill>
            <a:ln w="3175">
              <a:solidFill>
                <a:srgbClr val="92D05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1" name="Rectangle 1199"/>
            <p:cNvSpPr>
              <a:spLocks noChangeArrowheads="1"/>
            </p:cNvSpPr>
            <p:nvPr/>
          </p:nvSpPr>
          <p:spPr bwMode="auto">
            <a:xfrm>
              <a:off x="8859" y="11801"/>
              <a:ext cx="597" cy="37"/>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2" name="Rectangle 1200"/>
            <p:cNvSpPr>
              <a:spLocks noChangeArrowheads="1"/>
            </p:cNvSpPr>
            <p:nvPr/>
          </p:nvSpPr>
          <p:spPr bwMode="auto">
            <a:xfrm>
              <a:off x="8859" y="11880"/>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3" name="Rectangle 1201"/>
            <p:cNvSpPr>
              <a:spLocks noChangeArrowheads="1"/>
            </p:cNvSpPr>
            <p:nvPr/>
          </p:nvSpPr>
          <p:spPr bwMode="auto">
            <a:xfrm>
              <a:off x="8859" y="11967"/>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084" name="AutoShape 1202"/>
            <p:cNvCxnSpPr>
              <a:cxnSpLocks noChangeShapeType="1"/>
            </p:cNvCxnSpPr>
            <p:nvPr/>
          </p:nvCxnSpPr>
          <p:spPr bwMode="auto">
            <a:xfrm>
              <a:off x="9158" y="11838"/>
              <a:ext cx="0" cy="42"/>
            </a:xfrm>
            <a:prstGeom prst="straightConnector1">
              <a:avLst/>
            </a:prstGeom>
            <a:noFill/>
            <a:ln w="3175">
              <a:solidFill>
                <a:srgbClr val="000000"/>
              </a:solidFill>
              <a:round/>
              <a:headEnd/>
              <a:tailEnd/>
            </a:ln>
          </p:spPr>
        </p:cxnSp>
        <p:cxnSp>
          <p:nvCxnSpPr>
            <p:cNvPr id="3085" name="AutoShape 1203"/>
            <p:cNvCxnSpPr>
              <a:cxnSpLocks noChangeShapeType="1"/>
            </p:cNvCxnSpPr>
            <p:nvPr/>
          </p:nvCxnSpPr>
          <p:spPr bwMode="auto">
            <a:xfrm>
              <a:off x="9158" y="11916"/>
              <a:ext cx="0" cy="51"/>
            </a:xfrm>
            <a:prstGeom prst="straightConnector1">
              <a:avLst/>
            </a:prstGeom>
            <a:noFill/>
            <a:ln w="3175">
              <a:solidFill>
                <a:srgbClr val="000000"/>
              </a:solidFill>
              <a:round/>
              <a:headEnd/>
              <a:tailEnd/>
            </a:ln>
          </p:spPr>
        </p:cxnSp>
        <p:cxnSp>
          <p:nvCxnSpPr>
            <p:cNvPr id="3086" name="AutoShape 1204"/>
            <p:cNvCxnSpPr>
              <a:cxnSpLocks noChangeShapeType="1"/>
            </p:cNvCxnSpPr>
            <p:nvPr/>
          </p:nvCxnSpPr>
          <p:spPr bwMode="auto">
            <a:xfrm>
              <a:off x="9158" y="12003"/>
              <a:ext cx="0" cy="32"/>
            </a:xfrm>
            <a:prstGeom prst="straightConnector1">
              <a:avLst/>
            </a:prstGeom>
            <a:noFill/>
            <a:ln w="3175">
              <a:solidFill>
                <a:srgbClr val="000000"/>
              </a:solidFill>
              <a:round/>
              <a:headEnd/>
              <a:tailEnd/>
            </a:ln>
          </p:spPr>
        </p:cxnSp>
        <p:cxnSp>
          <p:nvCxnSpPr>
            <p:cNvPr id="3087" name="AutoShape 1205"/>
            <p:cNvCxnSpPr>
              <a:cxnSpLocks noChangeShapeType="1"/>
            </p:cNvCxnSpPr>
            <p:nvPr/>
          </p:nvCxnSpPr>
          <p:spPr bwMode="auto">
            <a:xfrm>
              <a:off x="9155" y="11768"/>
              <a:ext cx="3" cy="33"/>
            </a:xfrm>
            <a:prstGeom prst="straightConnector1">
              <a:avLst/>
            </a:prstGeom>
            <a:noFill/>
            <a:ln w="3175">
              <a:solidFill>
                <a:srgbClr val="000000"/>
              </a:solidFill>
              <a:round/>
              <a:headEnd/>
              <a:tailEnd/>
            </a:ln>
          </p:spPr>
        </p:cxnSp>
        <p:sp>
          <p:nvSpPr>
            <p:cNvPr id="3088" name="Rectangle 1206"/>
            <p:cNvSpPr>
              <a:spLocks noChangeArrowheads="1"/>
            </p:cNvSpPr>
            <p:nvPr/>
          </p:nvSpPr>
          <p:spPr bwMode="auto">
            <a:xfrm>
              <a:off x="8851" y="12052"/>
              <a:ext cx="597" cy="37"/>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9" name="Rectangle 1207"/>
            <p:cNvSpPr>
              <a:spLocks noChangeArrowheads="1"/>
            </p:cNvSpPr>
            <p:nvPr/>
          </p:nvSpPr>
          <p:spPr bwMode="auto">
            <a:xfrm>
              <a:off x="8851" y="12131"/>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0" name="Rectangle 1208"/>
            <p:cNvSpPr>
              <a:spLocks noChangeArrowheads="1"/>
            </p:cNvSpPr>
            <p:nvPr/>
          </p:nvSpPr>
          <p:spPr bwMode="auto">
            <a:xfrm>
              <a:off x="8851" y="12229"/>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091" name="AutoShape 1209"/>
            <p:cNvCxnSpPr>
              <a:cxnSpLocks noChangeShapeType="1"/>
            </p:cNvCxnSpPr>
            <p:nvPr/>
          </p:nvCxnSpPr>
          <p:spPr bwMode="auto">
            <a:xfrm>
              <a:off x="9150" y="12089"/>
              <a:ext cx="0" cy="42"/>
            </a:xfrm>
            <a:prstGeom prst="straightConnector1">
              <a:avLst/>
            </a:prstGeom>
            <a:noFill/>
            <a:ln w="3175">
              <a:solidFill>
                <a:srgbClr val="000000"/>
              </a:solidFill>
              <a:round/>
              <a:headEnd/>
              <a:tailEnd/>
            </a:ln>
          </p:spPr>
        </p:cxnSp>
        <p:cxnSp>
          <p:nvCxnSpPr>
            <p:cNvPr id="3092" name="AutoShape 1210"/>
            <p:cNvCxnSpPr>
              <a:cxnSpLocks noChangeShapeType="1"/>
            </p:cNvCxnSpPr>
            <p:nvPr/>
          </p:nvCxnSpPr>
          <p:spPr bwMode="auto">
            <a:xfrm>
              <a:off x="9150" y="12167"/>
              <a:ext cx="0" cy="62"/>
            </a:xfrm>
            <a:prstGeom prst="straightConnector1">
              <a:avLst/>
            </a:prstGeom>
            <a:noFill/>
            <a:ln w="3175">
              <a:solidFill>
                <a:srgbClr val="000000"/>
              </a:solidFill>
              <a:round/>
              <a:headEnd/>
              <a:tailEnd/>
            </a:ln>
          </p:spPr>
        </p:cxnSp>
        <p:cxnSp>
          <p:nvCxnSpPr>
            <p:cNvPr id="3093" name="AutoShape 1211"/>
            <p:cNvCxnSpPr>
              <a:cxnSpLocks noChangeShapeType="1"/>
            </p:cNvCxnSpPr>
            <p:nvPr/>
          </p:nvCxnSpPr>
          <p:spPr bwMode="auto">
            <a:xfrm>
              <a:off x="9150" y="12265"/>
              <a:ext cx="0" cy="32"/>
            </a:xfrm>
            <a:prstGeom prst="straightConnector1">
              <a:avLst/>
            </a:prstGeom>
            <a:noFill/>
            <a:ln w="3175">
              <a:solidFill>
                <a:srgbClr val="000000"/>
              </a:solidFill>
              <a:round/>
              <a:headEnd/>
              <a:tailEnd/>
            </a:ln>
          </p:spPr>
        </p:cxnSp>
        <p:cxnSp>
          <p:nvCxnSpPr>
            <p:cNvPr id="3094" name="AutoShape 1212"/>
            <p:cNvCxnSpPr>
              <a:cxnSpLocks noChangeShapeType="1"/>
            </p:cNvCxnSpPr>
            <p:nvPr/>
          </p:nvCxnSpPr>
          <p:spPr bwMode="auto">
            <a:xfrm>
              <a:off x="9148" y="12019"/>
              <a:ext cx="2" cy="33"/>
            </a:xfrm>
            <a:prstGeom prst="straightConnector1">
              <a:avLst/>
            </a:prstGeom>
            <a:noFill/>
            <a:ln w="3175">
              <a:solidFill>
                <a:srgbClr val="000000"/>
              </a:solidFill>
              <a:round/>
              <a:headEnd/>
              <a:tailEnd/>
            </a:ln>
          </p:spPr>
        </p:cxnSp>
        <p:sp>
          <p:nvSpPr>
            <p:cNvPr id="3095" name="Rectangle 1213"/>
            <p:cNvSpPr>
              <a:spLocks noChangeArrowheads="1"/>
            </p:cNvSpPr>
            <p:nvPr/>
          </p:nvSpPr>
          <p:spPr bwMode="auto">
            <a:xfrm>
              <a:off x="8858" y="12327"/>
              <a:ext cx="597" cy="37"/>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6" name="Rectangle 1214"/>
            <p:cNvSpPr>
              <a:spLocks noChangeArrowheads="1"/>
            </p:cNvSpPr>
            <p:nvPr/>
          </p:nvSpPr>
          <p:spPr bwMode="auto">
            <a:xfrm>
              <a:off x="8858" y="12406"/>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7" name="Rectangle 1215"/>
            <p:cNvSpPr>
              <a:spLocks noChangeArrowheads="1"/>
            </p:cNvSpPr>
            <p:nvPr/>
          </p:nvSpPr>
          <p:spPr bwMode="auto">
            <a:xfrm>
              <a:off x="8858" y="12493"/>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098" name="AutoShape 1216"/>
            <p:cNvCxnSpPr>
              <a:cxnSpLocks noChangeShapeType="1"/>
            </p:cNvCxnSpPr>
            <p:nvPr/>
          </p:nvCxnSpPr>
          <p:spPr bwMode="auto">
            <a:xfrm>
              <a:off x="9157" y="12364"/>
              <a:ext cx="0" cy="42"/>
            </a:xfrm>
            <a:prstGeom prst="straightConnector1">
              <a:avLst/>
            </a:prstGeom>
            <a:noFill/>
            <a:ln w="3175">
              <a:solidFill>
                <a:srgbClr val="000000"/>
              </a:solidFill>
              <a:round/>
              <a:headEnd/>
              <a:tailEnd/>
            </a:ln>
          </p:spPr>
        </p:cxnSp>
        <p:cxnSp>
          <p:nvCxnSpPr>
            <p:cNvPr id="3099" name="AutoShape 1217"/>
            <p:cNvCxnSpPr>
              <a:cxnSpLocks noChangeShapeType="1"/>
            </p:cNvCxnSpPr>
            <p:nvPr/>
          </p:nvCxnSpPr>
          <p:spPr bwMode="auto">
            <a:xfrm>
              <a:off x="9157" y="12442"/>
              <a:ext cx="0" cy="51"/>
            </a:xfrm>
            <a:prstGeom prst="straightConnector1">
              <a:avLst/>
            </a:prstGeom>
            <a:noFill/>
            <a:ln w="3175">
              <a:solidFill>
                <a:srgbClr val="000000"/>
              </a:solidFill>
              <a:round/>
              <a:headEnd/>
              <a:tailEnd/>
            </a:ln>
          </p:spPr>
        </p:cxnSp>
        <p:cxnSp>
          <p:nvCxnSpPr>
            <p:cNvPr id="3100" name="AutoShape 1218"/>
            <p:cNvCxnSpPr>
              <a:cxnSpLocks noChangeShapeType="1"/>
            </p:cNvCxnSpPr>
            <p:nvPr/>
          </p:nvCxnSpPr>
          <p:spPr bwMode="auto">
            <a:xfrm>
              <a:off x="9157" y="12529"/>
              <a:ext cx="0" cy="32"/>
            </a:xfrm>
            <a:prstGeom prst="straightConnector1">
              <a:avLst/>
            </a:prstGeom>
            <a:noFill/>
            <a:ln w="3175">
              <a:solidFill>
                <a:srgbClr val="000000"/>
              </a:solidFill>
              <a:round/>
              <a:headEnd/>
              <a:tailEnd/>
            </a:ln>
          </p:spPr>
        </p:cxnSp>
        <p:cxnSp>
          <p:nvCxnSpPr>
            <p:cNvPr id="3101" name="AutoShape 1219"/>
            <p:cNvCxnSpPr>
              <a:cxnSpLocks noChangeShapeType="1"/>
            </p:cNvCxnSpPr>
            <p:nvPr/>
          </p:nvCxnSpPr>
          <p:spPr bwMode="auto">
            <a:xfrm>
              <a:off x="9154" y="12294"/>
              <a:ext cx="3" cy="33"/>
            </a:xfrm>
            <a:prstGeom prst="straightConnector1">
              <a:avLst/>
            </a:prstGeom>
            <a:noFill/>
            <a:ln w="3175">
              <a:solidFill>
                <a:srgbClr val="000000"/>
              </a:solidFill>
              <a:round/>
              <a:headEnd/>
              <a:tailEnd/>
            </a:ln>
          </p:spPr>
        </p:cxnSp>
        <p:sp>
          <p:nvSpPr>
            <p:cNvPr id="3102" name="Rectangle 1220"/>
            <p:cNvSpPr>
              <a:spLocks noChangeArrowheads="1"/>
            </p:cNvSpPr>
            <p:nvPr/>
          </p:nvSpPr>
          <p:spPr bwMode="auto">
            <a:xfrm>
              <a:off x="8849" y="12578"/>
              <a:ext cx="598" cy="37"/>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3" name="Rectangle 1221"/>
            <p:cNvSpPr>
              <a:spLocks noChangeArrowheads="1"/>
            </p:cNvSpPr>
            <p:nvPr/>
          </p:nvSpPr>
          <p:spPr bwMode="auto">
            <a:xfrm>
              <a:off x="8849" y="12657"/>
              <a:ext cx="598"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4" name="Rectangle 1222"/>
            <p:cNvSpPr>
              <a:spLocks noChangeArrowheads="1"/>
            </p:cNvSpPr>
            <p:nvPr/>
          </p:nvSpPr>
          <p:spPr bwMode="auto">
            <a:xfrm>
              <a:off x="8849" y="12755"/>
              <a:ext cx="598"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105" name="AutoShape 1223"/>
            <p:cNvCxnSpPr>
              <a:cxnSpLocks noChangeShapeType="1"/>
            </p:cNvCxnSpPr>
            <p:nvPr/>
          </p:nvCxnSpPr>
          <p:spPr bwMode="auto">
            <a:xfrm>
              <a:off x="9148" y="12615"/>
              <a:ext cx="0" cy="42"/>
            </a:xfrm>
            <a:prstGeom prst="straightConnector1">
              <a:avLst/>
            </a:prstGeom>
            <a:noFill/>
            <a:ln w="3175">
              <a:solidFill>
                <a:srgbClr val="000000"/>
              </a:solidFill>
              <a:round/>
              <a:headEnd/>
              <a:tailEnd/>
            </a:ln>
          </p:spPr>
        </p:cxnSp>
        <p:cxnSp>
          <p:nvCxnSpPr>
            <p:cNvPr id="3106" name="AutoShape 1224"/>
            <p:cNvCxnSpPr>
              <a:cxnSpLocks noChangeShapeType="1"/>
            </p:cNvCxnSpPr>
            <p:nvPr/>
          </p:nvCxnSpPr>
          <p:spPr bwMode="auto">
            <a:xfrm>
              <a:off x="9148" y="12693"/>
              <a:ext cx="0" cy="62"/>
            </a:xfrm>
            <a:prstGeom prst="straightConnector1">
              <a:avLst/>
            </a:prstGeom>
            <a:noFill/>
            <a:ln w="3175">
              <a:solidFill>
                <a:srgbClr val="000000"/>
              </a:solidFill>
              <a:round/>
              <a:headEnd/>
              <a:tailEnd/>
            </a:ln>
          </p:spPr>
        </p:cxnSp>
        <p:cxnSp>
          <p:nvCxnSpPr>
            <p:cNvPr id="3107" name="AutoShape 1225"/>
            <p:cNvCxnSpPr>
              <a:cxnSpLocks noChangeShapeType="1"/>
            </p:cNvCxnSpPr>
            <p:nvPr/>
          </p:nvCxnSpPr>
          <p:spPr bwMode="auto">
            <a:xfrm>
              <a:off x="9148" y="12791"/>
              <a:ext cx="0" cy="32"/>
            </a:xfrm>
            <a:prstGeom prst="straightConnector1">
              <a:avLst/>
            </a:prstGeom>
            <a:noFill/>
            <a:ln w="3175">
              <a:solidFill>
                <a:srgbClr val="000000"/>
              </a:solidFill>
              <a:round/>
              <a:headEnd/>
              <a:tailEnd/>
            </a:ln>
          </p:spPr>
        </p:cxnSp>
        <p:cxnSp>
          <p:nvCxnSpPr>
            <p:cNvPr id="3108" name="AutoShape 1226"/>
            <p:cNvCxnSpPr>
              <a:cxnSpLocks noChangeShapeType="1"/>
            </p:cNvCxnSpPr>
            <p:nvPr/>
          </p:nvCxnSpPr>
          <p:spPr bwMode="auto">
            <a:xfrm>
              <a:off x="9146" y="12545"/>
              <a:ext cx="2" cy="33"/>
            </a:xfrm>
            <a:prstGeom prst="straightConnector1">
              <a:avLst/>
            </a:prstGeom>
            <a:noFill/>
            <a:ln w="3175">
              <a:solidFill>
                <a:srgbClr val="000000"/>
              </a:solidFill>
              <a:round/>
              <a:headEnd/>
              <a:tailEnd/>
            </a:ln>
          </p:spPr>
        </p:cxnSp>
        <p:sp>
          <p:nvSpPr>
            <p:cNvPr id="3109" name="Rectangle 1227"/>
            <p:cNvSpPr>
              <a:spLocks noChangeArrowheads="1"/>
            </p:cNvSpPr>
            <p:nvPr/>
          </p:nvSpPr>
          <p:spPr bwMode="auto">
            <a:xfrm>
              <a:off x="8849" y="12866"/>
              <a:ext cx="597" cy="37"/>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0" name="Rectangle 1228"/>
            <p:cNvSpPr>
              <a:spLocks noChangeArrowheads="1"/>
            </p:cNvSpPr>
            <p:nvPr/>
          </p:nvSpPr>
          <p:spPr bwMode="auto">
            <a:xfrm>
              <a:off x="8849" y="12945"/>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1" name="Rectangle 1229"/>
            <p:cNvSpPr>
              <a:spLocks noChangeArrowheads="1"/>
            </p:cNvSpPr>
            <p:nvPr/>
          </p:nvSpPr>
          <p:spPr bwMode="auto">
            <a:xfrm>
              <a:off x="8849" y="13032"/>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112" name="AutoShape 1230"/>
            <p:cNvCxnSpPr>
              <a:cxnSpLocks noChangeShapeType="1"/>
            </p:cNvCxnSpPr>
            <p:nvPr/>
          </p:nvCxnSpPr>
          <p:spPr bwMode="auto">
            <a:xfrm>
              <a:off x="9148" y="12903"/>
              <a:ext cx="0" cy="42"/>
            </a:xfrm>
            <a:prstGeom prst="straightConnector1">
              <a:avLst/>
            </a:prstGeom>
            <a:noFill/>
            <a:ln w="3175">
              <a:solidFill>
                <a:srgbClr val="000000"/>
              </a:solidFill>
              <a:round/>
              <a:headEnd/>
              <a:tailEnd/>
            </a:ln>
          </p:spPr>
        </p:cxnSp>
        <p:cxnSp>
          <p:nvCxnSpPr>
            <p:cNvPr id="3113" name="AutoShape 1231"/>
            <p:cNvCxnSpPr>
              <a:cxnSpLocks noChangeShapeType="1"/>
            </p:cNvCxnSpPr>
            <p:nvPr/>
          </p:nvCxnSpPr>
          <p:spPr bwMode="auto">
            <a:xfrm>
              <a:off x="9148" y="12981"/>
              <a:ext cx="0" cy="51"/>
            </a:xfrm>
            <a:prstGeom prst="straightConnector1">
              <a:avLst/>
            </a:prstGeom>
            <a:noFill/>
            <a:ln w="3175">
              <a:solidFill>
                <a:srgbClr val="000000"/>
              </a:solidFill>
              <a:round/>
              <a:headEnd/>
              <a:tailEnd/>
            </a:ln>
          </p:spPr>
        </p:cxnSp>
        <p:cxnSp>
          <p:nvCxnSpPr>
            <p:cNvPr id="3114" name="AutoShape 1232"/>
            <p:cNvCxnSpPr>
              <a:cxnSpLocks noChangeShapeType="1"/>
            </p:cNvCxnSpPr>
            <p:nvPr/>
          </p:nvCxnSpPr>
          <p:spPr bwMode="auto">
            <a:xfrm>
              <a:off x="9148" y="13068"/>
              <a:ext cx="0" cy="32"/>
            </a:xfrm>
            <a:prstGeom prst="straightConnector1">
              <a:avLst/>
            </a:prstGeom>
            <a:noFill/>
            <a:ln w="3175">
              <a:solidFill>
                <a:srgbClr val="000000"/>
              </a:solidFill>
              <a:round/>
              <a:headEnd/>
              <a:tailEnd/>
            </a:ln>
          </p:spPr>
        </p:cxnSp>
        <p:cxnSp>
          <p:nvCxnSpPr>
            <p:cNvPr id="3115" name="AutoShape 1233"/>
            <p:cNvCxnSpPr>
              <a:cxnSpLocks noChangeShapeType="1"/>
            </p:cNvCxnSpPr>
            <p:nvPr/>
          </p:nvCxnSpPr>
          <p:spPr bwMode="auto">
            <a:xfrm>
              <a:off x="9145" y="12833"/>
              <a:ext cx="3" cy="33"/>
            </a:xfrm>
            <a:prstGeom prst="straightConnector1">
              <a:avLst/>
            </a:prstGeom>
            <a:noFill/>
            <a:ln w="3175">
              <a:solidFill>
                <a:srgbClr val="000000"/>
              </a:solidFill>
              <a:round/>
              <a:headEnd/>
              <a:tailEnd/>
            </a:ln>
          </p:spPr>
        </p:cxnSp>
        <p:sp>
          <p:nvSpPr>
            <p:cNvPr id="3116" name="Rectangle 1234"/>
            <p:cNvSpPr>
              <a:spLocks noChangeArrowheads="1"/>
            </p:cNvSpPr>
            <p:nvPr/>
          </p:nvSpPr>
          <p:spPr bwMode="auto">
            <a:xfrm>
              <a:off x="8840" y="13117"/>
              <a:ext cx="598" cy="37"/>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7" name="Rectangle 1235"/>
            <p:cNvSpPr>
              <a:spLocks noChangeArrowheads="1"/>
            </p:cNvSpPr>
            <p:nvPr/>
          </p:nvSpPr>
          <p:spPr bwMode="auto">
            <a:xfrm>
              <a:off x="8840" y="13196"/>
              <a:ext cx="598"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8" name="Rectangle 1236"/>
            <p:cNvSpPr>
              <a:spLocks noChangeArrowheads="1"/>
            </p:cNvSpPr>
            <p:nvPr/>
          </p:nvSpPr>
          <p:spPr bwMode="auto">
            <a:xfrm>
              <a:off x="8840" y="13294"/>
              <a:ext cx="598"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119" name="AutoShape 1237"/>
            <p:cNvCxnSpPr>
              <a:cxnSpLocks noChangeShapeType="1"/>
            </p:cNvCxnSpPr>
            <p:nvPr/>
          </p:nvCxnSpPr>
          <p:spPr bwMode="auto">
            <a:xfrm>
              <a:off x="9139" y="13154"/>
              <a:ext cx="0" cy="42"/>
            </a:xfrm>
            <a:prstGeom prst="straightConnector1">
              <a:avLst/>
            </a:prstGeom>
            <a:noFill/>
            <a:ln w="3175">
              <a:solidFill>
                <a:srgbClr val="000000"/>
              </a:solidFill>
              <a:round/>
              <a:headEnd/>
              <a:tailEnd/>
            </a:ln>
          </p:spPr>
        </p:cxnSp>
        <p:cxnSp>
          <p:nvCxnSpPr>
            <p:cNvPr id="3120" name="AutoShape 1238"/>
            <p:cNvCxnSpPr>
              <a:cxnSpLocks noChangeShapeType="1"/>
            </p:cNvCxnSpPr>
            <p:nvPr/>
          </p:nvCxnSpPr>
          <p:spPr bwMode="auto">
            <a:xfrm>
              <a:off x="9139" y="13232"/>
              <a:ext cx="0" cy="62"/>
            </a:xfrm>
            <a:prstGeom prst="straightConnector1">
              <a:avLst/>
            </a:prstGeom>
            <a:noFill/>
            <a:ln w="3175">
              <a:solidFill>
                <a:srgbClr val="000000"/>
              </a:solidFill>
              <a:round/>
              <a:headEnd/>
              <a:tailEnd/>
            </a:ln>
          </p:spPr>
        </p:cxnSp>
        <p:cxnSp>
          <p:nvCxnSpPr>
            <p:cNvPr id="3121" name="AutoShape 1239"/>
            <p:cNvCxnSpPr>
              <a:cxnSpLocks noChangeShapeType="1"/>
            </p:cNvCxnSpPr>
            <p:nvPr/>
          </p:nvCxnSpPr>
          <p:spPr bwMode="auto">
            <a:xfrm>
              <a:off x="9139" y="13330"/>
              <a:ext cx="0" cy="32"/>
            </a:xfrm>
            <a:prstGeom prst="straightConnector1">
              <a:avLst/>
            </a:prstGeom>
            <a:noFill/>
            <a:ln w="3175">
              <a:solidFill>
                <a:srgbClr val="000000"/>
              </a:solidFill>
              <a:round/>
              <a:headEnd/>
              <a:tailEnd/>
            </a:ln>
          </p:spPr>
        </p:cxnSp>
        <p:cxnSp>
          <p:nvCxnSpPr>
            <p:cNvPr id="3122" name="AutoShape 1240"/>
            <p:cNvCxnSpPr>
              <a:cxnSpLocks noChangeShapeType="1"/>
            </p:cNvCxnSpPr>
            <p:nvPr/>
          </p:nvCxnSpPr>
          <p:spPr bwMode="auto">
            <a:xfrm>
              <a:off x="9137" y="13084"/>
              <a:ext cx="2" cy="33"/>
            </a:xfrm>
            <a:prstGeom prst="straightConnector1">
              <a:avLst/>
            </a:prstGeom>
            <a:noFill/>
            <a:ln w="3175">
              <a:solidFill>
                <a:srgbClr val="000000"/>
              </a:solidFill>
              <a:round/>
              <a:headEnd/>
              <a:tailEnd/>
            </a:ln>
          </p:spPr>
        </p:cxnSp>
        <p:sp>
          <p:nvSpPr>
            <p:cNvPr id="3123" name="Rectangle 1241"/>
            <p:cNvSpPr>
              <a:spLocks noChangeArrowheads="1"/>
            </p:cNvSpPr>
            <p:nvPr/>
          </p:nvSpPr>
          <p:spPr bwMode="auto">
            <a:xfrm>
              <a:off x="8847" y="13392"/>
              <a:ext cx="597" cy="37"/>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4" name="Rectangle 1242"/>
            <p:cNvSpPr>
              <a:spLocks noChangeArrowheads="1"/>
            </p:cNvSpPr>
            <p:nvPr/>
          </p:nvSpPr>
          <p:spPr bwMode="auto">
            <a:xfrm>
              <a:off x="8847" y="13471"/>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5" name="Rectangle 1243"/>
            <p:cNvSpPr>
              <a:spLocks noChangeArrowheads="1"/>
            </p:cNvSpPr>
            <p:nvPr/>
          </p:nvSpPr>
          <p:spPr bwMode="auto">
            <a:xfrm>
              <a:off x="8847" y="13558"/>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126" name="AutoShape 1244"/>
            <p:cNvCxnSpPr>
              <a:cxnSpLocks noChangeShapeType="1"/>
            </p:cNvCxnSpPr>
            <p:nvPr/>
          </p:nvCxnSpPr>
          <p:spPr bwMode="auto">
            <a:xfrm>
              <a:off x="9146" y="13429"/>
              <a:ext cx="0" cy="42"/>
            </a:xfrm>
            <a:prstGeom prst="straightConnector1">
              <a:avLst/>
            </a:prstGeom>
            <a:noFill/>
            <a:ln w="3175">
              <a:solidFill>
                <a:srgbClr val="000000"/>
              </a:solidFill>
              <a:round/>
              <a:headEnd/>
              <a:tailEnd/>
            </a:ln>
          </p:spPr>
        </p:cxnSp>
        <p:cxnSp>
          <p:nvCxnSpPr>
            <p:cNvPr id="3127" name="AutoShape 1245"/>
            <p:cNvCxnSpPr>
              <a:cxnSpLocks noChangeShapeType="1"/>
            </p:cNvCxnSpPr>
            <p:nvPr/>
          </p:nvCxnSpPr>
          <p:spPr bwMode="auto">
            <a:xfrm>
              <a:off x="9146" y="13507"/>
              <a:ext cx="0" cy="51"/>
            </a:xfrm>
            <a:prstGeom prst="straightConnector1">
              <a:avLst/>
            </a:prstGeom>
            <a:noFill/>
            <a:ln w="3175">
              <a:solidFill>
                <a:srgbClr val="000000"/>
              </a:solidFill>
              <a:round/>
              <a:headEnd/>
              <a:tailEnd/>
            </a:ln>
          </p:spPr>
        </p:cxnSp>
        <p:cxnSp>
          <p:nvCxnSpPr>
            <p:cNvPr id="3128" name="AutoShape 1246"/>
            <p:cNvCxnSpPr>
              <a:cxnSpLocks noChangeShapeType="1"/>
            </p:cNvCxnSpPr>
            <p:nvPr/>
          </p:nvCxnSpPr>
          <p:spPr bwMode="auto">
            <a:xfrm>
              <a:off x="9146" y="13594"/>
              <a:ext cx="0" cy="32"/>
            </a:xfrm>
            <a:prstGeom prst="straightConnector1">
              <a:avLst/>
            </a:prstGeom>
            <a:noFill/>
            <a:ln w="3175">
              <a:solidFill>
                <a:srgbClr val="000000"/>
              </a:solidFill>
              <a:round/>
              <a:headEnd/>
              <a:tailEnd/>
            </a:ln>
          </p:spPr>
        </p:cxnSp>
        <p:cxnSp>
          <p:nvCxnSpPr>
            <p:cNvPr id="3129" name="AutoShape 1247"/>
            <p:cNvCxnSpPr>
              <a:cxnSpLocks noChangeShapeType="1"/>
            </p:cNvCxnSpPr>
            <p:nvPr/>
          </p:nvCxnSpPr>
          <p:spPr bwMode="auto">
            <a:xfrm>
              <a:off x="9143" y="13359"/>
              <a:ext cx="3" cy="33"/>
            </a:xfrm>
            <a:prstGeom prst="straightConnector1">
              <a:avLst/>
            </a:prstGeom>
            <a:noFill/>
            <a:ln w="3175">
              <a:solidFill>
                <a:srgbClr val="000000"/>
              </a:solidFill>
              <a:round/>
              <a:headEnd/>
              <a:tailEnd/>
            </a:ln>
          </p:spPr>
        </p:cxnSp>
        <p:sp>
          <p:nvSpPr>
            <p:cNvPr id="3130" name="Rectangle 1248"/>
            <p:cNvSpPr>
              <a:spLocks noChangeArrowheads="1"/>
            </p:cNvSpPr>
            <p:nvPr/>
          </p:nvSpPr>
          <p:spPr bwMode="auto">
            <a:xfrm>
              <a:off x="8839" y="13643"/>
              <a:ext cx="597" cy="37"/>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1" name="Rectangle 1249"/>
            <p:cNvSpPr>
              <a:spLocks noChangeArrowheads="1"/>
            </p:cNvSpPr>
            <p:nvPr/>
          </p:nvSpPr>
          <p:spPr bwMode="auto">
            <a:xfrm>
              <a:off x="8839" y="13722"/>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2" name="Rectangle 1250"/>
            <p:cNvSpPr>
              <a:spLocks noChangeArrowheads="1"/>
            </p:cNvSpPr>
            <p:nvPr/>
          </p:nvSpPr>
          <p:spPr bwMode="auto">
            <a:xfrm>
              <a:off x="8839" y="13820"/>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133" name="AutoShape 1251"/>
            <p:cNvCxnSpPr>
              <a:cxnSpLocks noChangeShapeType="1"/>
            </p:cNvCxnSpPr>
            <p:nvPr/>
          </p:nvCxnSpPr>
          <p:spPr bwMode="auto">
            <a:xfrm>
              <a:off x="9138" y="13680"/>
              <a:ext cx="0" cy="42"/>
            </a:xfrm>
            <a:prstGeom prst="straightConnector1">
              <a:avLst/>
            </a:prstGeom>
            <a:noFill/>
            <a:ln w="3175">
              <a:solidFill>
                <a:srgbClr val="000000"/>
              </a:solidFill>
              <a:round/>
              <a:headEnd/>
              <a:tailEnd/>
            </a:ln>
          </p:spPr>
        </p:cxnSp>
        <p:cxnSp>
          <p:nvCxnSpPr>
            <p:cNvPr id="3134" name="AutoShape 1252"/>
            <p:cNvCxnSpPr>
              <a:cxnSpLocks noChangeShapeType="1"/>
            </p:cNvCxnSpPr>
            <p:nvPr/>
          </p:nvCxnSpPr>
          <p:spPr bwMode="auto">
            <a:xfrm>
              <a:off x="9138" y="13758"/>
              <a:ext cx="0" cy="62"/>
            </a:xfrm>
            <a:prstGeom prst="straightConnector1">
              <a:avLst/>
            </a:prstGeom>
            <a:noFill/>
            <a:ln w="3175">
              <a:solidFill>
                <a:srgbClr val="000000"/>
              </a:solidFill>
              <a:round/>
              <a:headEnd/>
              <a:tailEnd/>
            </a:ln>
          </p:spPr>
        </p:cxnSp>
        <p:cxnSp>
          <p:nvCxnSpPr>
            <p:cNvPr id="3135" name="AutoShape 1253"/>
            <p:cNvCxnSpPr>
              <a:cxnSpLocks noChangeShapeType="1"/>
            </p:cNvCxnSpPr>
            <p:nvPr/>
          </p:nvCxnSpPr>
          <p:spPr bwMode="auto">
            <a:xfrm>
              <a:off x="9138" y="13856"/>
              <a:ext cx="0" cy="32"/>
            </a:xfrm>
            <a:prstGeom prst="straightConnector1">
              <a:avLst/>
            </a:prstGeom>
            <a:noFill/>
            <a:ln w="3175">
              <a:solidFill>
                <a:srgbClr val="000000"/>
              </a:solidFill>
              <a:round/>
              <a:headEnd/>
              <a:tailEnd/>
            </a:ln>
          </p:spPr>
        </p:cxnSp>
        <p:cxnSp>
          <p:nvCxnSpPr>
            <p:cNvPr id="3136" name="AutoShape 1254"/>
            <p:cNvCxnSpPr>
              <a:cxnSpLocks noChangeShapeType="1"/>
            </p:cNvCxnSpPr>
            <p:nvPr/>
          </p:nvCxnSpPr>
          <p:spPr bwMode="auto">
            <a:xfrm>
              <a:off x="9135" y="13610"/>
              <a:ext cx="3" cy="33"/>
            </a:xfrm>
            <a:prstGeom prst="straightConnector1">
              <a:avLst/>
            </a:prstGeom>
            <a:noFill/>
            <a:ln w="3175">
              <a:solidFill>
                <a:srgbClr val="000000"/>
              </a:solidFill>
              <a:round/>
              <a:headEnd/>
              <a:tailEnd/>
            </a:ln>
          </p:spPr>
        </p:cxnSp>
        <p:sp>
          <p:nvSpPr>
            <p:cNvPr id="3137" name="Rectangle 1255"/>
            <p:cNvSpPr>
              <a:spLocks noChangeArrowheads="1"/>
            </p:cNvSpPr>
            <p:nvPr/>
          </p:nvSpPr>
          <p:spPr bwMode="auto">
            <a:xfrm>
              <a:off x="8849" y="13933"/>
              <a:ext cx="597" cy="37"/>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8" name="Rectangle 1256"/>
            <p:cNvSpPr>
              <a:spLocks noChangeArrowheads="1"/>
            </p:cNvSpPr>
            <p:nvPr/>
          </p:nvSpPr>
          <p:spPr bwMode="auto">
            <a:xfrm>
              <a:off x="8849" y="14012"/>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9" name="Rectangle 1257"/>
            <p:cNvSpPr>
              <a:spLocks noChangeArrowheads="1"/>
            </p:cNvSpPr>
            <p:nvPr/>
          </p:nvSpPr>
          <p:spPr bwMode="auto">
            <a:xfrm>
              <a:off x="8849" y="14099"/>
              <a:ext cx="597"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140" name="AutoShape 1258"/>
            <p:cNvCxnSpPr>
              <a:cxnSpLocks noChangeShapeType="1"/>
            </p:cNvCxnSpPr>
            <p:nvPr/>
          </p:nvCxnSpPr>
          <p:spPr bwMode="auto">
            <a:xfrm>
              <a:off x="9148" y="13970"/>
              <a:ext cx="0" cy="42"/>
            </a:xfrm>
            <a:prstGeom prst="straightConnector1">
              <a:avLst/>
            </a:prstGeom>
            <a:noFill/>
            <a:ln w="3175">
              <a:solidFill>
                <a:srgbClr val="000000"/>
              </a:solidFill>
              <a:round/>
              <a:headEnd/>
              <a:tailEnd/>
            </a:ln>
          </p:spPr>
        </p:cxnSp>
        <p:cxnSp>
          <p:nvCxnSpPr>
            <p:cNvPr id="3141" name="AutoShape 1259"/>
            <p:cNvCxnSpPr>
              <a:cxnSpLocks noChangeShapeType="1"/>
            </p:cNvCxnSpPr>
            <p:nvPr/>
          </p:nvCxnSpPr>
          <p:spPr bwMode="auto">
            <a:xfrm>
              <a:off x="9148" y="14048"/>
              <a:ext cx="0" cy="51"/>
            </a:xfrm>
            <a:prstGeom prst="straightConnector1">
              <a:avLst/>
            </a:prstGeom>
            <a:noFill/>
            <a:ln w="3175">
              <a:solidFill>
                <a:srgbClr val="000000"/>
              </a:solidFill>
              <a:round/>
              <a:headEnd/>
              <a:tailEnd/>
            </a:ln>
          </p:spPr>
        </p:cxnSp>
        <p:cxnSp>
          <p:nvCxnSpPr>
            <p:cNvPr id="3142" name="AutoShape 1260"/>
            <p:cNvCxnSpPr>
              <a:cxnSpLocks noChangeShapeType="1"/>
            </p:cNvCxnSpPr>
            <p:nvPr/>
          </p:nvCxnSpPr>
          <p:spPr bwMode="auto">
            <a:xfrm>
              <a:off x="9148" y="14135"/>
              <a:ext cx="0" cy="32"/>
            </a:xfrm>
            <a:prstGeom prst="straightConnector1">
              <a:avLst/>
            </a:prstGeom>
            <a:noFill/>
            <a:ln w="3175">
              <a:solidFill>
                <a:srgbClr val="000000"/>
              </a:solidFill>
              <a:round/>
              <a:headEnd/>
              <a:tailEnd/>
            </a:ln>
          </p:spPr>
        </p:cxnSp>
        <p:cxnSp>
          <p:nvCxnSpPr>
            <p:cNvPr id="3143" name="AutoShape 1261"/>
            <p:cNvCxnSpPr>
              <a:cxnSpLocks noChangeShapeType="1"/>
            </p:cNvCxnSpPr>
            <p:nvPr/>
          </p:nvCxnSpPr>
          <p:spPr bwMode="auto">
            <a:xfrm>
              <a:off x="9145" y="13900"/>
              <a:ext cx="3" cy="33"/>
            </a:xfrm>
            <a:prstGeom prst="straightConnector1">
              <a:avLst/>
            </a:prstGeom>
            <a:noFill/>
            <a:ln w="3175">
              <a:solidFill>
                <a:srgbClr val="000000"/>
              </a:solidFill>
              <a:round/>
              <a:headEnd/>
              <a:tailEnd/>
            </a:ln>
          </p:spPr>
        </p:cxnSp>
        <p:sp>
          <p:nvSpPr>
            <p:cNvPr id="3144" name="Rectangle 1262"/>
            <p:cNvSpPr>
              <a:spLocks noChangeArrowheads="1"/>
            </p:cNvSpPr>
            <p:nvPr/>
          </p:nvSpPr>
          <p:spPr bwMode="auto">
            <a:xfrm>
              <a:off x="8840" y="14184"/>
              <a:ext cx="598" cy="37"/>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5" name="Rectangle 1263"/>
            <p:cNvSpPr>
              <a:spLocks noChangeArrowheads="1"/>
            </p:cNvSpPr>
            <p:nvPr/>
          </p:nvSpPr>
          <p:spPr bwMode="auto">
            <a:xfrm>
              <a:off x="8840" y="14263"/>
              <a:ext cx="598" cy="36"/>
            </a:xfrm>
            <a:prstGeom prst="rect">
              <a:avLst/>
            </a:prstGeom>
            <a:solidFill>
              <a:srgbClr val="FFFFFF"/>
            </a:solidFill>
            <a:ln w="31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146" name="AutoShape 1265"/>
            <p:cNvCxnSpPr>
              <a:cxnSpLocks noChangeShapeType="1"/>
            </p:cNvCxnSpPr>
            <p:nvPr/>
          </p:nvCxnSpPr>
          <p:spPr bwMode="auto">
            <a:xfrm>
              <a:off x="9139" y="14221"/>
              <a:ext cx="0" cy="42"/>
            </a:xfrm>
            <a:prstGeom prst="straightConnector1">
              <a:avLst/>
            </a:prstGeom>
            <a:noFill/>
            <a:ln w="3175">
              <a:solidFill>
                <a:srgbClr val="000000"/>
              </a:solidFill>
              <a:round/>
              <a:headEnd/>
              <a:tailEnd/>
            </a:ln>
          </p:spPr>
        </p:cxnSp>
        <p:cxnSp>
          <p:nvCxnSpPr>
            <p:cNvPr id="3147" name="AutoShape 1266"/>
            <p:cNvCxnSpPr>
              <a:cxnSpLocks noChangeShapeType="1"/>
            </p:cNvCxnSpPr>
            <p:nvPr/>
          </p:nvCxnSpPr>
          <p:spPr bwMode="auto">
            <a:xfrm>
              <a:off x="9139" y="14299"/>
              <a:ext cx="0" cy="62"/>
            </a:xfrm>
            <a:prstGeom prst="straightConnector1">
              <a:avLst/>
            </a:prstGeom>
            <a:noFill/>
            <a:ln w="3175">
              <a:solidFill>
                <a:srgbClr val="000000"/>
              </a:solidFill>
              <a:round/>
              <a:headEnd/>
              <a:tailEnd/>
            </a:ln>
          </p:spPr>
        </p:cxnSp>
        <p:cxnSp>
          <p:nvCxnSpPr>
            <p:cNvPr id="3148" name="AutoShape 1268"/>
            <p:cNvCxnSpPr>
              <a:cxnSpLocks noChangeShapeType="1"/>
            </p:cNvCxnSpPr>
            <p:nvPr/>
          </p:nvCxnSpPr>
          <p:spPr bwMode="auto">
            <a:xfrm>
              <a:off x="9137" y="14151"/>
              <a:ext cx="2" cy="33"/>
            </a:xfrm>
            <a:prstGeom prst="straightConnector1">
              <a:avLst/>
            </a:prstGeom>
            <a:noFill/>
            <a:ln w="3175">
              <a:solidFill>
                <a:srgbClr val="000000"/>
              </a:solidFill>
              <a:round/>
              <a:headEnd/>
              <a:tailEnd/>
            </a:ln>
          </p:spPr>
        </p:cxnSp>
      </p:grpSp>
      <p:sp>
        <p:nvSpPr>
          <p:cNvPr id="83" name="Rectangle 82"/>
          <p:cNvSpPr/>
          <p:nvPr/>
        </p:nvSpPr>
        <p:spPr bwMode="auto">
          <a:xfrm>
            <a:off x="446567" y="5637506"/>
            <a:ext cx="152400" cy="152400"/>
          </a:xfrm>
          <a:prstGeom prst="rect">
            <a:avLst/>
          </a:prstGeom>
          <a:solidFill>
            <a:srgbClr val="C000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4" name="Rectangle 83"/>
          <p:cNvSpPr/>
          <p:nvPr/>
        </p:nvSpPr>
        <p:spPr bwMode="auto">
          <a:xfrm>
            <a:off x="457200" y="6248400"/>
            <a:ext cx="152400" cy="152400"/>
          </a:xfrm>
          <a:prstGeom prst="rect">
            <a:avLst/>
          </a:prstGeom>
          <a:solidFill>
            <a:srgbClr val="00682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B050"/>
              </a:solidFill>
              <a:effectLst/>
              <a:latin typeface="Arial" charset="0"/>
            </a:endParaRPr>
          </a:p>
        </p:txBody>
      </p:sp>
      <p:sp>
        <p:nvSpPr>
          <p:cNvPr id="85" name="Rectangle 84"/>
          <p:cNvSpPr/>
          <p:nvPr/>
        </p:nvSpPr>
        <p:spPr>
          <a:xfrm>
            <a:off x="751367" y="5517005"/>
            <a:ext cx="5029200" cy="646331"/>
          </a:xfrm>
          <a:prstGeom prst="rect">
            <a:avLst/>
          </a:prstGeom>
        </p:spPr>
        <p:txBody>
          <a:bodyPr wrap="square">
            <a:spAutoFit/>
          </a:bodyPr>
          <a:lstStyle/>
          <a:p>
            <a:r>
              <a:rPr kumimoji="0" lang="en-US" b="0" i="0" u="none" strike="noStrike" cap="none" normalizeH="0" baseline="0" dirty="0" smtClean="0">
                <a:ln>
                  <a:noFill/>
                </a:ln>
                <a:solidFill>
                  <a:schemeClr val="tx1"/>
                </a:solidFill>
                <a:effectLst/>
                <a:latin typeface="Times New Roman" pitchFamily="18" charset="0"/>
                <a:cs typeface="Arial" pitchFamily="34" charset="0"/>
              </a:rPr>
              <a:t>Program       (a large number of binaries that </a:t>
            </a:r>
          </a:p>
          <a:p>
            <a:r>
              <a:rPr lang="en-US" dirty="0">
                <a:latin typeface="Times New Roman" pitchFamily="18" charset="0"/>
                <a:cs typeface="Arial" pitchFamily="34" charset="0"/>
              </a:rPr>
              <a:t>	</a:t>
            </a:r>
            <a:r>
              <a:rPr lang="en-US" dirty="0" smtClean="0">
                <a:latin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Times New Roman" pitchFamily="18" charset="0"/>
                <a:cs typeface="Arial" pitchFamily="34" charset="0"/>
              </a:rPr>
              <a:t>perform one or more functions)</a:t>
            </a:r>
            <a:endParaRPr lang="en-US" dirty="0"/>
          </a:p>
        </p:txBody>
      </p:sp>
      <p:sp>
        <p:nvSpPr>
          <p:cNvPr id="86" name="Rectangle 85"/>
          <p:cNvSpPr/>
          <p:nvPr/>
        </p:nvSpPr>
        <p:spPr>
          <a:xfrm>
            <a:off x="762000" y="6172200"/>
            <a:ext cx="4800600" cy="369332"/>
          </a:xfrm>
          <a:prstGeom prst="rect">
            <a:avLst/>
          </a:prstGeom>
        </p:spPr>
        <p:txBody>
          <a:bodyPr wrap="square">
            <a:spAutoFit/>
          </a:bodyPr>
          <a:lstStyle/>
          <a:p>
            <a:r>
              <a:rPr kumimoji="0" lang="en-US" b="0" i="0" u="none" strike="noStrike" cap="none" normalizeH="0" baseline="0" dirty="0" smtClean="0">
                <a:ln>
                  <a:noFill/>
                </a:ln>
                <a:solidFill>
                  <a:schemeClr val="tx1"/>
                </a:solidFill>
                <a:effectLst/>
                <a:latin typeface="Times New Roman" pitchFamily="18" charset="0"/>
                <a:cs typeface="Arial" pitchFamily="34" charset="0"/>
              </a:rPr>
              <a:t>Parameters  (numbers range from 5 to 25)</a:t>
            </a:r>
            <a:endParaRPr lang="en-US" dirty="0"/>
          </a:p>
        </p:txBody>
      </p:sp>
      <p:sp>
        <p:nvSpPr>
          <p:cNvPr id="87" name="Right Brace 86"/>
          <p:cNvSpPr/>
          <p:nvPr/>
        </p:nvSpPr>
        <p:spPr bwMode="auto">
          <a:xfrm>
            <a:off x="7467600" y="1600200"/>
            <a:ext cx="304800" cy="4953000"/>
          </a:xfrm>
          <a:prstGeom prst="rightBrace">
            <a:avLst/>
          </a:prstGeom>
          <a:noFill/>
          <a:ln w="3175" cap="flat" cmpd="sng" algn="ctr">
            <a:solidFill>
              <a:srgbClr val="C00000"/>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8" name="Rectangle 87"/>
          <p:cNvSpPr/>
          <p:nvPr/>
        </p:nvSpPr>
        <p:spPr>
          <a:xfrm>
            <a:off x="7848600" y="3200400"/>
            <a:ext cx="1295400" cy="1754326"/>
          </a:xfrm>
          <a:prstGeom prst="rect">
            <a:avLst/>
          </a:prstGeom>
        </p:spPr>
        <p:txBody>
          <a:bodyPr wrap="square">
            <a:spAutoFit/>
          </a:bodyPr>
          <a:lstStyle/>
          <a:p>
            <a:r>
              <a:rPr kumimoji="0" lang="en-US" b="0" i="0" u="none" strike="noStrike" cap="none" normalizeH="0" baseline="0" dirty="0" smtClean="0">
                <a:ln>
                  <a:noFill/>
                </a:ln>
                <a:solidFill>
                  <a:schemeClr val="tx1"/>
                </a:solidFill>
                <a:effectLst/>
                <a:latin typeface="Times New Roman" pitchFamily="18" charset="0"/>
                <a:cs typeface="Arial" pitchFamily="34" charset="0"/>
              </a:rPr>
              <a:t>A large script</a:t>
            </a:r>
            <a:r>
              <a:rPr kumimoji="0" lang="en-US" b="0" i="0" u="none" strike="noStrike" cap="none" normalizeH="0" dirty="0" smtClean="0">
                <a:ln>
                  <a:noFill/>
                </a:ln>
                <a:solidFill>
                  <a:schemeClr val="tx1"/>
                </a:solidFill>
                <a:effectLst/>
                <a:latin typeface="Times New Roman" pitchFamily="18" charset="0"/>
                <a:cs typeface="Arial" pitchFamily="34" charset="0"/>
              </a:rPr>
              <a:t> file that contains program calls</a:t>
            </a:r>
            <a:endParaRPr lang="en-US" dirty="0"/>
          </a:p>
        </p:txBody>
      </p:sp>
      <p:sp>
        <p:nvSpPr>
          <p:cNvPr id="89" name="Title 88"/>
          <p:cNvSpPr>
            <a:spLocks noGrp="1"/>
          </p:cNvSpPr>
          <p:nvPr>
            <p:ph type="title"/>
          </p:nvPr>
        </p:nvSpPr>
        <p:spPr>
          <a:xfrm>
            <a:off x="228600" y="274638"/>
            <a:ext cx="8915400" cy="792162"/>
          </a:xfrm>
        </p:spPr>
        <p:txBody>
          <a:bodyPr/>
          <a:lstStyle/>
          <a:p>
            <a:r>
              <a:rPr lang="en-US" sz="2800" dirty="0" smtClean="0">
                <a:solidFill>
                  <a:srgbClr val="7C1302"/>
                </a:solidFill>
              </a:rPr>
              <a:t>Who are these End User Programmers (EUPs)? </a:t>
            </a:r>
            <a:r>
              <a:rPr lang="en-US" sz="1400" dirty="0" smtClean="0">
                <a:solidFill>
                  <a:srgbClr val="000000"/>
                </a:solidFill>
              </a:rPr>
              <a:t>Neuroscientists: </a:t>
            </a:r>
            <a:r>
              <a:rPr lang="en-US" sz="1400" b="0" dirty="0" smtClean="0">
                <a:solidFill>
                  <a:srgbClr val="000000"/>
                </a:solidFill>
              </a:rPr>
              <a:t>They performing brain-imaging analyses (and write code scripts for tool composition)</a:t>
            </a:r>
            <a:endParaRPr lang="en-US" b="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8458200" cy="1020762"/>
          </a:xfrm>
        </p:spPr>
        <p:txBody>
          <a:bodyPr/>
          <a:lstStyle/>
          <a:p>
            <a:r>
              <a:rPr lang="en-US" sz="2800" dirty="0" smtClean="0">
                <a:solidFill>
                  <a:srgbClr val="7C1302"/>
                </a:solidFill>
              </a:rPr>
              <a:t>Who are these End User Programmers (EUPs)? </a:t>
            </a:r>
            <a:r>
              <a:rPr lang="en-US" dirty="0" smtClean="0"/>
              <a:t/>
            </a:r>
            <a:br>
              <a:rPr lang="en-US" dirty="0" smtClean="0"/>
            </a:br>
            <a:r>
              <a:rPr lang="en-US" sz="1600" dirty="0" smtClean="0">
                <a:solidFill>
                  <a:schemeClr val="tx1"/>
                </a:solidFill>
              </a:rPr>
              <a:t>Business Analysts: </a:t>
            </a:r>
            <a:r>
              <a:rPr lang="en-US" sz="1600" b="0" dirty="0" smtClean="0">
                <a:solidFill>
                  <a:schemeClr val="tx1"/>
                </a:solidFill>
              </a:rPr>
              <a:t>They model workflows for solving business problems</a:t>
            </a:r>
            <a:endParaRPr lang="en-US" sz="1600" b="0" dirty="0">
              <a:solidFill>
                <a:schemeClr val="tx1"/>
              </a:solidFill>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11</a:t>
            </a:fld>
            <a:endParaRPr lang="en-US" altLang="en-US" dirty="0">
              <a:solidFill>
                <a:srgbClr val="000000"/>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381137"/>
            <a:ext cx="8229600" cy="4740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12</a:t>
            </a:fld>
            <a:endParaRPr lang="en-US" altLang="en-US" dirty="0">
              <a:solidFill>
                <a:srgbClr val="000000"/>
              </a:solidFill>
            </a:endParaRPr>
          </a:p>
        </p:txBody>
      </p:sp>
      <p:sp>
        <p:nvSpPr>
          <p:cNvPr id="5" name="Title 1"/>
          <p:cNvSpPr>
            <a:spLocks noGrp="1"/>
          </p:cNvSpPr>
          <p:nvPr>
            <p:ph type="title"/>
          </p:nvPr>
        </p:nvSpPr>
        <p:spPr>
          <a:xfrm>
            <a:off x="228600" y="122238"/>
            <a:ext cx="8458200" cy="1020762"/>
          </a:xfrm>
        </p:spPr>
        <p:txBody>
          <a:bodyPr/>
          <a:lstStyle/>
          <a:p>
            <a:r>
              <a:rPr lang="en-US" sz="2800" dirty="0" smtClean="0">
                <a:solidFill>
                  <a:srgbClr val="7C1302"/>
                </a:solidFill>
              </a:rPr>
              <a:t>Who are these End User Programmers (EUPs)? </a:t>
            </a:r>
            <a:r>
              <a:rPr lang="en-US" dirty="0" smtClean="0">
                <a:solidFill>
                  <a:srgbClr val="7C1302"/>
                </a:solidFill>
              </a:rPr>
              <a:t/>
            </a:r>
            <a:br>
              <a:rPr lang="en-US" dirty="0" smtClean="0">
                <a:solidFill>
                  <a:srgbClr val="7C1302"/>
                </a:solidFill>
              </a:rPr>
            </a:br>
            <a:r>
              <a:rPr lang="en-US" sz="1600" dirty="0" smtClean="0">
                <a:solidFill>
                  <a:schemeClr val="tx1"/>
                </a:solidFill>
              </a:rPr>
              <a:t>Financial Analysts: </a:t>
            </a:r>
            <a:r>
              <a:rPr lang="en-US" sz="1600" b="0" dirty="0" smtClean="0">
                <a:solidFill>
                  <a:schemeClr val="tx1"/>
                </a:solidFill>
              </a:rPr>
              <a:t>They build models, and write code in tools like MATLAB</a:t>
            </a:r>
            <a:endParaRPr lang="en-US" sz="1600" b="0" dirty="0">
              <a:solidFill>
                <a:schemeClr val="tx1"/>
              </a:solidFill>
            </a:endParaRPr>
          </a:p>
        </p:txBody>
      </p:sp>
      <p:pic>
        <p:nvPicPr>
          <p:cNvPr id="6152" name="Picture 8"/>
          <p:cNvPicPr>
            <a:picLocks noChangeAspect="1" noChangeArrowheads="1"/>
          </p:cNvPicPr>
          <p:nvPr/>
        </p:nvPicPr>
        <p:blipFill>
          <a:blip r:embed="rId2" cstate="print"/>
          <a:srcRect/>
          <a:stretch>
            <a:fillRect/>
          </a:stretch>
        </p:blipFill>
        <p:spPr bwMode="auto">
          <a:xfrm>
            <a:off x="1752600" y="1524000"/>
            <a:ext cx="551497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762000"/>
          </a:xfrm>
        </p:spPr>
        <p:txBody>
          <a:bodyPr/>
          <a:lstStyle/>
          <a:p>
            <a:r>
              <a:rPr lang="en-US" sz="2800" dirty="0" smtClean="0">
                <a:solidFill>
                  <a:srgbClr val="7C1302"/>
                </a:solidFill>
              </a:rPr>
              <a:t>Who are these End User Programmers (EUPs)?</a:t>
            </a:r>
            <a:br>
              <a:rPr lang="en-US" sz="2800" dirty="0" smtClean="0">
                <a:solidFill>
                  <a:srgbClr val="7C1302"/>
                </a:solidFill>
              </a:rPr>
            </a:br>
            <a:r>
              <a:rPr lang="en-US" sz="1600" b="0" dirty="0" smtClean="0">
                <a:solidFill>
                  <a:schemeClr val="tx1"/>
                </a:solidFill>
              </a:rPr>
              <a:t>They have different programming models (data entry, composition, analysis, …)</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13</a:t>
            </a:fld>
            <a:endParaRPr lang="en-US" altLang="en-US" dirty="0">
              <a:solidFill>
                <a:srgbClr val="000000"/>
              </a:solidFill>
            </a:endParaRPr>
          </a:p>
        </p:txBody>
      </p:sp>
      <p:cxnSp>
        <p:nvCxnSpPr>
          <p:cNvPr id="6" name="Straight Connector 5"/>
          <p:cNvCxnSpPr/>
          <p:nvPr/>
        </p:nvCxnSpPr>
        <p:spPr bwMode="auto">
          <a:xfrm>
            <a:off x="762000" y="4382869"/>
            <a:ext cx="7391400" cy="0"/>
          </a:xfrm>
          <a:prstGeom prst="line">
            <a:avLst/>
          </a:prstGeom>
          <a:solidFill>
            <a:schemeClr val="accent1"/>
          </a:solidFill>
          <a:ln w="41275" cap="flat" cmpd="sng" algn="ctr">
            <a:solidFill>
              <a:schemeClr val="tx1"/>
            </a:solidFill>
            <a:prstDash val="dash"/>
            <a:miter lim="800000"/>
            <a:headEnd type="oval" w="lg" len="lg"/>
            <a:tailEnd type="oval" w="lg" len="lg"/>
          </a:ln>
          <a:effectLst/>
        </p:spPr>
      </p:cxnSp>
      <p:sp>
        <p:nvSpPr>
          <p:cNvPr id="9" name="Oval 8"/>
          <p:cNvSpPr/>
          <p:nvPr/>
        </p:nvSpPr>
        <p:spPr bwMode="auto">
          <a:xfrm>
            <a:off x="2590800" y="4260369"/>
            <a:ext cx="228600" cy="2286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0" name="Oval 9"/>
          <p:cNvSpPr/>
          <p:nvPr/>
        </p:nvSpPr>
        <p:spPr bwMode="auto">
          <a:xfrm>
            <a:off x="4038600" y="4260369"/>
            <a:ext cx="228600" cy="2286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1" name="Oval 10"/>
          <p:cNvSpPr/>
          <p:nvPr/>
        </p:nvSpPr>
        <p:spPr bwMode="auto">
          <a:xfrm>
            <a:off x="5562600" y="4276769"/>
            <a:ext cx="228600" cy="2286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6" name="Straight Connector 15"/>
          <p:cNvCxnSpPr/>
          <p:nvPr/>
        </p:nvCxnSpPr>
        <p:spPr bwMode="auto">
          <a:xfrm rot="10800000" flipV="1">
            <a:off x="838200" y="1143000"/>
            <a:ext cx="3276600" cy="320040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17" name="Straight Connector 16"/>
          <p:cNvCxnSpPr/>
          <p:nvPr/>
        </p:nvCxnSpPr>
        <p:spPr bwMode="auto">
          <a:xfrm>
            <a:off x="4800600" y="1143000"/>
            <a:ext cx="3429000" cy="335280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pic>
        <p:nvPicPr>
          <p:cNvPr id="1026" name="Picture 2"/>
          <p:cNvPicPr>
            <a:picLocks noChangeAspect="1" noChangeArrowheads="1"/>
          </p:cNvPicPr>
          <p:nvPr/>
        </p:nvPicPr>
        <p:blipFill>
          <a:blip r:embed="rId2" cstate="print"/>
          <a:srcRect/>
          <a:stretch>
            <a:fillRect/>
          </a:stretch>
        </p:blipFill>
        <p:spPr bwMode="auto">
          <a:xfrm>
            <a:off x="7240021" y="1295400"/>
            <a:ext cx="1369558" cy="136347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657414" y="1637615"/>
            <a:ext cx="677648" cy="677646"/>
          </a:xfrm>
          <a:prstGeom prst="rect">
            <a:avLst/>
          </a:prstGeom>
          <a:noFill/>
          <a:ln w="9525">
            <a:noFill/>
            <a:miter lim="800000"/>
            <a:headEnd/>
            <a:tailEnd/>
          </a:ln>
        </p:spPr>
      </p:pic>
      <p:pic>
        <p:nvPicPr>
          <p:cNvPr id="27" name="Picture 2"/>
          <p:cNvPicPr>
            <a:picLocks noChangeAspect="1" noChangeArrowheads="1"/>
          </p:cNvPicPr>
          <p:nvPr/>
        </p:nvPicPr>
        <p:blipFill>
          <a:blip r:embed="rId2" cstate="print"/>
          <a:srcRect/>
          <a:stretch>
            <a:fillRect/>
          </a:stretch>
        </p:blipFill>
        <p:spPr bwMode="auto">
          <a:xfrm>
            <a:off x="458221" y="1303528"/>
            <a:ext cx="1369558" cy="1363472"/>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79127" y="1586286"/>
            <a:ext cx="869182" cy="777510"/>
          </a:xfrm>
          <a:prstGeom prst="rect">
            <a:avLst/>
          </a:prstGeom>
          <a:noFill/>
          <a:ln w="9525">
            <a:noFill/>
            <a:miter lim="800000"/>
            <a:headEnd/>
            <a:tailEnd/>
          </a:ln>
        </p:spPr>
      </p:pic>
      <p:sp>
        <p:nvSpPr>
          <p:cNvPr id="31" name="TextBox 30"/>
          <p:cNvSpPr txBox="1"/>
          <p:nvPr/>
        </p:nvSpPr>
        <p:spPr>
          <a:xfrm>
            <a:off x="2209800" y="1752600"/>
            <a:ext cx="1600200" cy="923330"/>
          </a:xfrm>
          <a:prstGeom prst="rect">
            <a:avLst/>
          </a:prstGeom>
          <a:noFill/>
        </p:spPr>
        <p:txBody>
          <a:bodyPr wrap="square" rtlCol="0">
            <a:spAutoFit/>
          </a:bodyPr>
          <a:lstStyle/>
          <a:p>
            <a:pPr algn="ctr"/>
            <a:r>
              <a:rPr lang="en-US" dirty="0" smtClean="0"/>
              <a:t>Scientists,</a:t>
            </a:r>
          </a:p>
          <a:p>
            <a:pPr algn="ctr"/>
            <a:r>
              <a:rPr lang="en-US" dirty="0" smtClean="0"/>
              <a:t>Physicists,</a:t>
            </a:r>
          </a:p>
          <a:p>
            <a:pPr algn="ctr"/>
            <a:r>
              <a:rPr lang="en-US" dirty="0" smtClean="0"/>
              <a:t>Astronomists</a:t>
            </a:r>
            <a:endParaRPr lang="en-US" dirty="0"/>
          </a:p>
        </p:txBody>
      </p:sp>
      <p:sp>
        <p:nvSpPr>
          <p:cNvPr id="32" name="TextBox 31"/>
          <p:cNvSpPr txBox="1"/>
          <p:nvPr/>
        </p:nvSpPr>
        <p:spPr>
          <a:xfrm>
            <a:off x="4953000" y="1752600"/>
            <a:ext cx="1905000" cy="646331"/>
          </a:xfrm>
          <a:prstGeom prst="rect">
            <a:avLst/>
          </a:prstGeom>
          <a:noFill/>
        </p:spPr>
        <p:txBody>
          <a:bodyPr wrap="square" rtlCol="0">
            <a:spAutoFit/>
          </a:bodyPr>
          <a:lstStyle/>
          <a:p>
            <a:r>
              <a:rPr lang="en-US" dirty="0" smtClean="0"/>
              <a:t>Accountants,</a:t>
            </a:r>
          </a:p>
          <a:p>
            <a:r>
              <a:rPr lang="en-US" dirty="0" smtClean="0"/>
              <a:t>Moms and Pops</a:t>
            </a:r>
            <a:endParaRPr lang="en-US" dirty="0"/>
          </a:p>
        </p:txBody>
      </p:sp>
      <p:sp>
        <p:nvSpPr>
          <p:cNvPr id="44" name="TextBox 43"/>
          <p:cNvSpPr txBox="1"/>
          <p:nvPr/>
        </p:nvSpPr>
        <p:spPr>
          <a:xfrm>
            <a:off x="0" y="5334000"/>
            <a:ext cx="8839200" cy="1200329"/>
          </a:xfrm>
          <a:prstGeom prst="rect">
            <a:avLst/>
          </a:prstGeom>
          <a:noFill/>
        </p:spPr>
        <p:txBody>
          <a:bodyPr wrap="square" rtlCol="0">
            <a:spAutoFit/>
          </a:bodyPr>
          <a:lstStyle/>
          <a:p>
            <a:r>
              <a:rPr lang="en-US" dirty="0" smtClean="0">
                <a:solidFill>
                  <a:srgbClr val="C00000"/>
                </a:solidFill>
              </a:rPr>
              <a:t>Common theme</a:t>
            </a:r>
            <a:r>
              <a:rPr lang="en-US" dirty="0" smtClean="0"/>
              <a:t>:  For such end users:</a:t>
            </a:r>
          </a:p>
          <a:p>
            <a:pPr marL="342900" indent="-342900">
              <a:buFont typeface="+mj-lt"/>
              <a:buAutoNum type="arabicPeriod"/>
            </a:pPr>
            <a:r>
              <a:rPr lang="en-US" dirty="0" smtClean="0"/>
              <a:t>The goal of Programming is to support their professional task.</a:t>
            </a:r>
          </a:p>
          <a:p>
            <a:pPr marL="342900" indent="-342900">
              <a:buFont typeface="+mj-lt"/>
              <a:buAutoNum type="arabicPeriod"/>
            </a:pPr>
            <a:r>
              <a:rPr lang="en-US" dirty="0" smtClean="0"/>
              <a:t>They usually don’t know much about Software Engineering.</a:t>
            </a:r>
          </a:p>
          <a:p>
            <a:pPr marL="342900" indent="-342900">
              <a:buFont typeface="+mj-lt"/>
              <a:buAutoNum type="arabicPeriod"/>
            </a:pPr>
            <a:r>
              <a:rPr lang="en-US" dirty="0" smtClean="0"/>
              <a:t>They want to get their job done, and make frequent mistakes in the process.</a:t>
            </a:r>
          </a:p>
        </p:txBody>
      </p:sp>
      <p:sp>
        <p:nvSpPr>
          <p:cNvPr id="45" name="TextBox 44"/>
          <p:cNvSpPr txBox="1"/>
          <p:nvPr/>
        </p:nvSpPr>
        <p:spPr>
          <a:xfrm>
            <a:off x="304800" y="2819400"/>
            <a:ext cx="3352800" cy="923330"/>
          </a:xfrm>
          <a:prstGeom prst="rect">
            <a:avLst/>
          </a:prstGeom>
          <a:noFill/>
        </p:spPr>
        <p:txBody>
          <a:bodyPr wrap="square" rtlCol="0">
            <a:spAutoFit/>
          </a:bodyPr>
          <a:lstStyle/>
          <a:p>
            <a:r>
              <a:rPr lang="en-US" dirty="0" smtClean="0"/>
              <a:t>People with Professional end user software developer </a:t>
            </a:r>
            <a:r>
              <a:rPr lang="en-US" dirty="0" smtClean="0">
                <a:solidFill>
                  <a:srgbClr val="C00000"/>
                </a:solidFill>
              </a:rPr>
              <a:t>role</a:t>
            </a:r>
            <a:r>
              <a:rPr lang="en-US" dirty="0" smtClean="0"/>
              <a:t> [Segal, 07]</a:t>
            </a:r>
            <a:endParaRPr lang="en-US" dirty="0"/>
          </a:p>
        </p:txBody>
      </p:sp>
      <p:sp>
        <p:nvSpPr>
          <p:cNvPr id="46" name="TextBox 45"/>
          <p:cNvSpPr txBox="1"/>
          <p:nvPr/>
        </p:nvSpPr>
        <p:spPr>
          <a:xfrm>
            <a:off x="6934200" y="2971800"/>
            <a:ext cx="2057400" cy="923330"/>
          </a:xfrm>
          <a:prstGeom prst="rect">
            <a:avLst/>
          </a:prstGeom>
          <a:noFill/>
        </p:spPr>
        <p:txBody>
          <a:bodyPr wrap="square" rtlCol="0">
            <a:spAutoFit/>
          </a:bodyPr>
          <a:lstStyle/>
          <a:p>
            <a:r>
              <a:rPr lang="en-US" dirty="0" smtClean="0"/>
              <a:t>People with a</a:t>
            </a:r>
          </a:p>
          <a:p>
            <a:r>
              <a:rPr lang="en-US" dirty="0" smtClean="0"/>
              <a:t>(technically) novice </a:t>
            </a:r>
            <a:r>
              <a:rPr lang="en-US" dirty="0" smtClean="0">
                <a:solidFill>
                  <a:srgbClr val="C00000"/>
                </a:solidFill>
              </a:rPr>
              <a:t>role</a:t>
            </a:r>
            <a:endParaRPr lang="en-US" dirty="0">
              <a:solidFill>
                <a:srgbClr val="C00000"/>
              </a:solidFill>
            </a:endParaRPr>
          </a:p>
        </p:txBody>
      </p:sp>
      <p:cxnSp>
        <p:nvCxnSpPr>
          <p:cNvPr id="47" name="Straight Connector 46"/>
          <p:cNvCxnSpPr/>
          <p:nvPr/>
        </p:nvCxnSpPr>
        <p:spPr bwMode="auto">
          <a:xfrm rot="5400000">
            <a:off x="2781300" y="2552700"/>
            <a:ext cx="3048000" cy="22860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
        <p:nvSpPr>
          <p:cNvPr id="50" name="TextBox 49"/>
          <p:cNvSpPr txBox="1"/>
          <p:nvPr/>
        </p:nvSpPr>
        <p:spPr>
          <a:xfrm>
            <a:off x="7543800" y="4495800"/>
            <a:ext cx="1447800" cy="954107"/>
          </a:xfrm>
          <a:prstGeom prst="rect">
            <a:avLst/>
          </a:prstGeom>
          <a:noFill/>
        </p:spPr>
        <p:txBody>
          <a:bodyPr wrap="square" rtlCol="0">
            <a:spAutoFit/>
          </a:bodyPr>
          <a:lstStyle/>
          <a:p>
            <a:pPr algn="ctr"/>
            <a:r>
              <a:rPr lang="en-US" sz="1400" dirty="0" smtClean="0">
                <a:solidFill>
                  <a:srgbClr val="C00000"/>
                </a:solidFill>
              </a:rPr>
              <a:t>Domains that involve using or adapting turn-key software</a:t>
            </a:r>
            <a:endParaRPr lang="en-US" sz="1400" dirty="0">
              <a:solidFill>
                <a:srgbClr val="C00000"/>
              </a:solidFill>
            </a:endParaRPr>
          </a:p>
        </p:txBody>
      </p:sp>
      <p:sp>
        <p:nvSpPr>
          <p:cNvPr id="51" name="TextBox 50"/>
          <p:cNvSpPr txBox="1"/>
          <p:nvPr/>
        </p:nvSpPr>
        <p:spPr>
          <a:xfrm>
            <a:off x="109868" y="4410736"/>
            <a:ext cx="1447800" cy="738664"/>
          </a:xfrm>
          <a:prstGeom prst="rect">
            <a:avLst/>
          </a:prstGeom>
          <a:noFill/>
        </p:spPr>
        <p:txBody>
          <a:bodyPr wrap="square" rtlCol="0">
            <a:spAutoFit/>
          </a:bodyPr>
          <a:lstStyle/>
          <a:p>
            <a:pPr algn="ctr"/>
            <a:r>
              <a:rPr lang="en-US" sz="1400" dirty="0" smtClean="0">
                <a:solidFill>
                  <a:srgbClr val="C00000"/>
                </a:solidFill>
              </a:rPr>
              <a:t>Domains that involve writing a lot of code</a:t>
            </a:r>
            <a:endParaRPr lang="en-US" sz="1400" dirty="0">
              <a:solidFill>
                <a:srgbClr val="C00000"/>
              </a:solidFill>
            </a:endParaRPr>
          </a:p>
        </p:txBody>
      </p:sp>
      <p:sp>
        <p:nvSpPr>
          <p:cNvPr id="52" name="TextBox 51"/>
          <p:cNvSpPr txBox="1"/>
          <p:nvPr/>
        </p:nvSpPr>
        <p:spPr>
          <a:xfrm>
            <a:off x="3124200" y="4495800"/>
            <a:ext cx="2410058" cy="738664"/>
          </a:xfrm>
          <a:prstGeom prst="rect">
            <a:avLst/>
          </a:prstGeom>
          <a:noFill/>
        </p:spPr>
        <p:txBody>
          <a:bodyPr wrap="square" rtlCol="0">
            <a:spAutoFit/>
          </a:bodyPr>
          <a:lstStyle/>
          <a:p>
            <a:pPr algn="ctr"/>
            <a:r>
              <a:rPr lang="en-US" sz="1400" dirty="0" smtClean="0">
                <a:solidFill>
                  <a:srgbClr val="C00000"/>
                </a:solidFill>
              </a:rPr>
              <a:t>Domains that involve adaptations of software, and change in configurations</a:t>
            </a:r>
            <a:endParaRPr lang="en-US" sz="1400"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14</a:t>
            </a:fld>
            <a:endParaRPr lang="en-US" altLang="en-US" dirty="0">
              <a:solidFill>
                <a:srgbClr val="000000"/>
              </a:solidFill>
            </a:endParaRPr>
          </a:p>
        </p:txBody>
      </p:sp>
      <p:sp>
        <p:nvSpPr>
          <p:cNvPr id="9" name="Title 1"/>
          <p:cNvSpPr>
            <a:spLocks noGrp="1"/>
          </p:cNvSpPr>
          <p:nvPr>
            <p:ph type="title"/>
          </p:nvPr>
        </p:nvSpPr>
        <p:spPr>
          <a:xfrm>
            <a:off x="228600" y="838200"/>
            <a:ext cx="8458200" cy="457200"/>
          </a:xfrm>
        </p:spPr>
        <p:txBody>
          <a:bodyPr/>
          <a:lstStyle/>
          <a:p>
            <a:r>
              <a:rPr lang="en-US" sz="2800" dirty="0" smtClean="0">
                <a:solidFill>
                  <a:srgbClr val="7C1302"/>
                </a:solidFill>
              </a:rPr>
              <a:t>Why do End Users have problems?</a:t>
            </a:r>
            <a:br>
              <a:rPr lang="en-US" sz="2800" dirty="0" smtClean="0">
                <a:solidFill>
                  <a:srgbClr val="7C1302"/>
                </a:solidFill>
              </a:rPr>
            </a:br>
            <a:r>
              <a:rPr lang="en-US" sz="1600" b="0" dirty="0" smtClean="0">
                <a:solidFill>
                  <a:schemeClr val="tx1"/>
                </a:solidFill>
              </a:rPr>
              <a:t>Software they create is often riddled with errors unless they have specific tool support to address that. </a:t>
            </a:r>
          </a:p>
        </p:txBody>
      </p:sp>
      <p:sp>
        <p:nvSpPr>
          <p:cNvPr id="8" name="Content Placeholder 2"/>
          <p:cNvSpPr>
            <a:spLocks noGrp="1"/>
          </p:cNvSpPr>
          <p:nvPr>
            <p:ph idx="1"/>
          </p:nvPr>
        </p:nvSpPr>
        <p:spPr>
          <a:xfrm>
            <a:off x="228600" y="1219200"/>
            <a:ext cx="8534400" cy="5064125"/>
          </a:xfrm>
        </p:spPr>
        <p:txBody>
          <a:bodyPr/>
          <a:lstStyle/>
          <a:p>
            <a:pPr algn="just" eaLnBrk="1" hangingPunct="1">
              <a:defRPr/>
            </a:pPr>
            <a:endParaRPr lang="en-US" sz="2200" dirty="0" smtClean="0"/>
          </a:p>
          <a:p>
            <a:pPr algn="just" eaLnBrk="1" hangingPunct="1">
              <a:defRPr/>
            </a:pPr>
            <a:r>
              <a:rPr lang="en-US" sz="2200" dirty="0" smtClean="0"/>
              <a:t>End User programming deals with ‘</a:t>
            </a:r>
            <a:r>
              <a:rPr lang="en-US" sz="2200" i="1" dirty="0" smtClean="0">
                <a:solidFill>
                  <a:srgbClr val="C00000"/>
                </a:solidFill>
              </a:rPr>
              <a:t>create</a:t>
            </a:r>
            <a:r>
              <a:rPr lang="en-US" sz="2200" dirty="0" smtClean="0"/>
              <a:t>’ phase of software development and lack the quality controls of other phases defined by Software Engineering. </a:t>
            </a:r>
          </a:p>
          <a:p>
            <a:pPr algn="just" eaLnBrk="1" hangingPunct="1">
              <a:defRPr/>
            </a:pPr>
            <a:endParaRPr lang="en-US" sz="2200" dirty="0" smtClean="0"/>
          </a:p>
          <a:p>
            <a:pPr algn="just" eaLnBrk="1" hangingPunct="1">
              <a:defRPr/>
            </a:pPr>
            <a:r>
              <a:rPr lang="en-US" sz="2200" dirty="0" smtClean="0"/>
              <a:t>No wonder, studies point to the fact that:</a:t>
            </a:r>
          </a:p>
          <a:p>
            <a:pPr lvl="1" algn="just" eaLnBrk="1" hangingPunct="1">
              <a:defRPr/>
            </a:pPr>
            <a:r>
              <a:rPr lang="en-US" sz="2000" dirty="0" smtClean="0"/>
              <a:t>94% of spreadsheets deployed in the field contain errors [</a:t>
            </a:r>
            <a:r>
              <a:rPr lang="en-US" sz="1800" dirty="0" smtClean="0">
                <a:solidFill>
                  <a:srgbClr val="C00000"/>
                </a:solidFill>
              </a:rPr>
              <a:t>Powell, 07</a:t>
            </a:r>
            <a:r>
              <a:rPr lang="en-US" sz="2000" dirty="0" smtClean="0"/>
              <a:t>] </a:t>
            </a:r>
          </a:p>
          <a:p>
            <a:pPr lvl="1" algn="just" eaLnBrk="1" hangingPunct="1">
              <a:defRPr/>
            </a:pPr>
            <a:r>
              <a:rPr lang="en-US" sz="2000" dirty="0" smtClean="0"/>
              <a:t>90% of yahoo pipes are erroneous                 [</a:t>
            </a:r>
            <a:r>
              <a:rPr lang="en-US" sz="1800" dirty="0" smtClean="0">
                <a:solidFill>
                  <a:srgbClr val="C00000"/>
                </a:solidFill>
              </a:rPr>
              <a:t>Kathryn T. Stolee, 2011</a:t>
            </a:r>
            <a:r>
              <a:rPr lang="en-US" sz="2000" dirty="0" smtClean="0"/>
              <a:t>]</a:t>
            </a:r>
          </a:p>
          <a:p>
            <a:pPr lvl="1" algn="just" eaLnBrk="1" hangingPunct="1">
              <a:defRPr/>
            </a:pPr>
            <a:r>
              <a:rPr lang="en-US" sz="2000" dirty="0" smtClean="0"/>
              <a:t>End Users are overconfident in using spreadsheets [</a:t>
            </a:r>
            <a:r>
              <a:rPr lang="en-US" sz="1800" dirty="0" smtClean="0">
                <a:solidFill>
                  <a:srgbClr val="C00000"/>
                </a:solidFill>
              </a:rPr>
              <a:t>Rothermel, 2000</a:t>
            </a:r>
            <a:r>
              <a:rPr lang="en-US" sz="2000" dirty="0" smtClean="0"/>
              <a:t>]</a:t>
            </a:r>
          </a:p>
          <a:p>
            <a:pPr algn="just" eaLnBrk="1" hangingPunct="1">
              <a:buNone/>
              <a:defRPr/>
            </a:pPr>
            <a:endParaRPr 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15</a:t>
            </a:fld>
            <a:endParaRPr lang="en-US" altLang="en-US" dirty="0">
              <a:solidFill>
                <a:srgbClr val="000000"/>
              </a:solidFill>
            </a:endParaRPr>
          </a:p>
        </p:txBody>
      </p:sp>
      <p:sp>
        <p:nvSpPr>
          <p:cNvPr id="9" name="Title 1"/>
          <p:cNvSpPr>
            <a:spLocks noGrp="1"/>
          </p:cNvSpPr>
          <p:nvPr>
            <p:ph type="title"/>
          </p:nvPr>
        </p:nvSpPr>
        <p:spPr>
          <a:xfrm>
            <a:off x="228600" y="304800"/>
            <a:ext cx="8458200" cy="762000"/>
          </a:xfrm>
        </p:spPr>
        <p:txBody>
          <a:bodyPr/>
          <a:lstStyle/>
          <a:p>
            <a:r>
              <a:rPr lang="en-US" sz="2800" dirty="0" smtClean="0">
                <a:solidFill>
                  <a:srgbClr val="7C1302"/>
                </a:solidFill>
              </a:rPr>
              <a:t>Why should we solve them?</a:t>
            </a:r>
            <a:br>
              <a:rPr lang="en-US" sz="2800" dirty="0" smtClean="0">
                <a:solidFill>
                  <a:srgbClr val="7C1302"/>
                </a:solidFill>
              </a:rPr>
            </a:br>
            <a:r>
              <a:rPr lang="en-US" sz="1600" b="0" dirty="0" smtClean="0">
                <a:solidFill>
                  <a:schemeClr val="tx1"/>
                </a:solidFill>
              </a:rPr>
              <a:t>Because end users population is huge and offers opportunities to make a big impact</a:t>
            </a:r>
          </a:p>
        </p:txBody>
      </p:sp>
      <p:pic>
        <p:nvPicPr>
          <p:cNvPr id="6" name="Picture 2"/>
          <p:cNvPicPr>
            <a:picLocks noGrp="1" noChangeAspect="1" noChangeArrowheads="1"/>
          </p:cNvPicPr>
          <p:nvPr>
            <p:ph idx="1"/>
          </p:nvPr>
        </p:nvPicPr>
        <p:blipFill>
          <a:blip r:embed="rId4" cstate="print"/>
          <a:srcRect/>
          <a:stretch>
            <a:fillRect/>
          </a:stretch>
        </p:blipFill>
        <p:spPr bwMode="auto">
          <a:xfrm>
            <a:off x="1905000" y="3657600"/>
            <a:ext cx="4283821" cy="2667000"/>
          </a:xfrm>
          <a:prstGeom prst="rect">
            <a:avLst/>
          </a:prstGeom>
          <a:noFill/>
          <a:ln w="9525">
            <a:noFill/>
            <a:miter lim="800000"/>
            <a:headEnd/>
            <a:tailEnd/>
          </a:ln>
        </p:spPr>
      </p:pic>
      <p:sp>
        <p:nvSpPr>
          <p:cNvPr id="7" name="TextBox 6"/>
          <p:cNvSpPr txBox="1"/>
          <p:nvPr/>
        </p:nvSpPr>
        <p:spPr>
          <a:xfrm>
            <a:off x="1752600" y="6324600"/>
            <a:ext cx="4648200" cy="307777"/>
          </a:xfrm>
          <a:prstGeom prst="rect">
            <a:avLst/>
          </a:prstGeom>
          <a:noFill/>
        </p:spPr>
        <p:txBody>
          <a:bodyPr wrap="square" rtlCol="0">
            <a:spAutoFit/>
          </a:bodyPr>
          <a:lstStyle/>
          <a:p>
            <a:r>
              <a:rPr lang="en-US" sz="1400" b="1" dirty="0" smtClean="0"/>
              <a:t>Figure 2: Barry Boehm’s estimation for 2005</a:t>
            </a:r>
            <a:endParaRPr lang="en-US" sz="1400" b="1" dirty="0"/>
          </a:p>
        </p:txBody>
      </p:sp>
      <p:sp>
        <p:nvSpPr>
          <p:cNvPr id="10" name="Rectangle 9"/>
          <p:cNvSpPr/>
          <p:nvPr/>
        </p:nvSpPr>
        <p:spPr>
          <a:xfrm>
            <a:off x="5638800" y="1631948"/>
            <a:ext cx="3505200" cy="1938992"/>
          </a:xfrm>
          <a:prstGeom prst="rect">
            <a:avLst/>
          </a:prstGeom>
        </p:spPr>
        <p:txBody>
          <a:bodyPr wrap="square">
            <a:spAutoFit/>
          </a:bodyPr>
          <a:lstStyle/>
          <a:p>
            <a:pPr>
              <a:buFont typeface="Wingdings" pitchFamily="2" charset="2"/>
              <a:buChar char="q"/>
              <a:tabLst>
                <a:tab pos="173038" algn="l"/>
                <a:tab pos="347663" algn="l"/>
              </a:tabLst>
            </a:pPr>
            <a:r>
              <a:rPr lang="en-US" sz="1500" dirty="0" smtClean="0"/>
              <a:t>90 million computer users at work in US</a:t>
            </a:r>
          </a:p>
          <a:p>
            <a:pPr>
              <a:buFont typeface="Wingdings" pitchFamily="2" charset="2"/>
              <a:buChar char="q"/>
            </a:pPr>
            <a:r>
              <a:rPr lang="en-US" sz="1500" dirty="0" smtClean="0"/>
              <a:t>55 million will use spreadsheets or databases at work (and therefore may potentially program)</a:t>
            </a:r>
          </a:p>
          <a:p>
            <a:pPr>
              <a:buFont typeface="Wingdings" pitchFamily="2" charset="2"/>
              <a:buChar char="q"/>
            </a:pPr>
            <a:r>
              <a:rPr lang="en-US" sz="1500" dirty="0" smtClean="0"/>
              <a:t>13 million will describe themselves as programmers</a:t>
            </a:r>
          </a:p>
          <a:p>
            <a:pPr>
              <a:buFont typeface="Wingdings" pitchFamily="2" charset="2"/>
              <a:buChar char="q"/>
            </a:pPr>
            <a:r>
              <a:rPr lang="en-US" sz="1500" dirty="0" smtClean="0"/>
              <a:t>3 million professional programmers</a:t>
            </a:r>
          </a:p>
        </p:txBody>
      </p:sp>
      <p:graphicFrame>
        <p:nvGraphicFramePr>
          <p:cNvPr id="11" name="Object 4"/>
          <p:cNvGraphicFramePr>
            <a:graphicFrameLocks noChangeAspect="1"/>
          </p:cNvGraphicFramePr>
          <p:nvPr/>
        </p:nvGraphicFramePr>
        <p:xfrm>
          <a:off x="152400" y="1479548"/>
          <a:ext cx="5454888" cy="2032000"/>
        </p:xfrm>
        <a:graphic>
          <a:graphicData uri="http://schemas.openxmlformats.org/presentationml/2006/ole">
            <p:oleObj spid="_x0000_s10242" name="Chart" r:id="rId5" imgW="6115031" imgH="2267040" progId="MSGraph.Chart.8">
              <p:embed followColorScheme="full"/>
            </p:oleObj>
          </a:graphicData>
        </a:graphic>
      </p:graphicFrame>
      <p:sp>
        <p:nvSpPr>
          <p:cNvPr id="12" name="TextBox 11"/>
          <p:cNvSpPr txBox="1"/>
          <p:nvPr/>
        </p:nvSpPr>
        <p:spPr>
          <a:xfrm>
            <a:off x="228600" y="3349823"/>
            <a:ext cx="4648200" cy="307777"/>
          </a:xfrm>
          <a:prstGeom prst="rect">
            <a:avLst/>
          </a:prstGeom>
          <a:noFill/>
        </p:spPr>
        <p:txBody>
          <a:bodyPr wrap="square" rtlCol="0">
            <a:spAutoFit/>
          </a:bodyPr>
          <a:lstStyle/>
          <a:p>
            <a:r>
              <a:rPr lang="en-US" sz="1400" b="1" dirty="0" smtClean="0"/>
              <a:t>Figure 1: Scaffidi et al’s estimation for 2012</a:t>
            </a:r>
            <a:endParaRPr lang="en-US" sz="1400" b="1" dirty="0"/>
          </a:p>
        </p:txBody>
      </p:sp>
      <p:sp>
        <p:nvSpPr>
          <p:cNvPr id="13" name="TextBox 12"/>
          <p:cNvSpPr txBox="1"/>
          <p:nvPr/>
        </p:nvSpPr>
        <p:spPr>
          <a:xfrm>
            <a:off x="7010400" y="1143000"/>
            <a:ext cx="1676400" cy="338554"/>
          </a:xfrm>
          <a:prstGeom prst="rect">
            <a:avLst/>
          </a:prstGeom>
          <a:noFill/>
        </p:spPr>
        <p:txBody>
          <a:bodyPr wrap="square" rtlCol="0">
            <a:spAutoFit/>
          </a:bodyPr>
          <a:lstStyle/>
          <a:p>
            <a:r>
              <a:rPr lang="en-US" sz="1600" dirty="0" smtClean="0"/>
              <a:t>[</a:t>
            </a:r>
            <a:r>
              <a:rPr lang="en-US" sz="1600" dirty="0" smtClean="0">
                <a:solidFill>
                  <a:srgbClr val="C00000"/>
                </a:solidFill>
              </a:rPr>
              <a:t>Scaffidi, 2005</a:t>
            </a:r>
            <a:r>
              <a:rPr lang="en-US" sz="1600" dirty="0" smtClean="0"/>
              <a:t>]</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5064125"/>
          </a:xfrm>
        </p:spPr>
        <p:txBody>
          <a:bodyPr/>
          <a:lstStyle/>
          <a:p>
            <a:pPr marL="514350" indent="-514350">
              <a:buFont typeface="+mj-lt"/>
              <a:buAutoNum type="arabicPeriod"/>
            </a:pPr>
            <a:r>
              <a:rPr lang="en-US" sz="2200" dirty="0" smtClean="0"/>
              <a:t>Motivation</a:t>
            </a:r>
          </a:p>
          <a:p>
            <a:pPr marL="514350" indent="-514350">
              <a:buFont typeface="+mj-lt"/>
              <a:buAutoNum type="arabicPeriod"/>
            </a:pPr>
            <a:r>
              <a:rPr lang="en-US" sz="2200" dirty="0" smtClean="0">
                <a:solidFill>
                  <a:srgbClr val="C00000"/>
                </a:solidFill>
              </a:rPr>
              <a:t>End User Software Engineering (EUSE) and its goals</a:t>
            </a:r>
          </a:p>
          <a:p>
            <a:pPr marL="514350" indent="-514350">
              <a:buFont typeface="+mj-lt"/>
              <a:buAutoNum type="arabicPeriod"/>
            </a:pPr>
            <a:r>
              <a:rPr lang="en-US" sz="2200" dirty="0" smtClean="0"/>
              <a:t>EUSE in contrast with software engineering</a:t>
            </a:r>
          </a:p>
          <a:p>
            <a:pPr marL="514350" indent="-514350">
              <a:buFont typeface="+mj-lt"/>
              <a:buAutoNum type="arabicPeriod"/>
            </a:pPr>
            <a:r>
              <a:rPr lang="en-US" sz="2200" dirty="0" smtClean="0"/>
              <a:t>Cross Cutting concerns in End User Software Engineering</a:t>
            </a:r>
          </a:p>
          <a:p>
            <a:pPr marL="514350" indent="-514350">
              <a:buFont typeface="+mj-lt"/>
              <a:buAutoNum type="arabicPeriod"/>
            </a:pPr>
            <a:r>
              <a:rPr lang="en-US" sz="2200" dirty="0" smtClean="0"/>
              <a:t>Open Issues</a:t>
            </a:r>
          </a:p>
          <a:p>
            <a:pPr marL="514350" indent="-514350">
              <a:buFont typeface="+mj-lt"/>
              <a:buAutoNum type="arabicPeriod"/>
            </a:pPr>
            <a:r>
              <a:rPr lang="en-US" sz="2200" dirty="0" smtClean="0"/>
              <a:t>Conclusion</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16</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End-User Software Engineering</a:t>
            </a:r>
            <a:br>
              <a:rPr lang="en-US" sz="2800" dirty="0" smtClean="0"/>
            </a:br>
            <a:r>
              <a:rPr lang="en-US" sz="1600" b="0" dirty="0" smtClean="0">
                <a:solidFill>
                  <a:schemeClr val="tx1"/>
                </a:solidFill>
              </a:rPr>
              <a:t>An approach to solve problems with EUP</a:t>
            </a:r>
            <a:endParaRPr lang="en-US" sz="1600" b="0" dirty="0">
              <a:solidFill>
                <a:schemeClr val="tx1"/>
              </a:solidFill>
            </a:endParaRPr>
          </a:p>
        </p:txBody>
      </p:sp>
      <p:sp>
        <p:nvSpPr>
          <p:cNvPr id="3" name="Content Placeholder 2"/>
          <p:cNvSpPr>
            <a:spLocks noGrp="1"/>
          </p:cNvSpPr>
          <p:nvPr>
            <p:ph idx="1"/>
          </p:nvPr>
        </p:nvSpPr>
        <p:spPr/>
        <p:txBody>
          <a:bodyPr/>
          <a:lstStyle/>
          <a:p>
            <a:pPr algn="just" eaLnBrk="1" hangingPunct="1">
              <a:defRPr/>
            </a:pPr>
            <a:r>
              <a:rPr lang="en-US" sz="2000" dirty="0" smtClean="0"/>
              <a:t>Focuses on how to support the </a:t>
            </a:r>
            <a:r>
              <a:rPr lang="en-US" sz="2000" dirty="0" smtClean="0">
                <a:solidFill>
                  <a:srgbClr val="C00000"/>
                </a:solidFill>
              </a:rPr>
              <a:t>entire software lifecycle</a:t>
            </a:r>
            <a:r>
              <a:rPr lang="en-US" sz="2000" dirty="0" smtClean="0"/>
              <a:t> as opposed to the ‘</a:t>
            </a:r>
            <a:r>
              <a:rPr lang="en-US" sz="2000" dirty="0" smtClean="0">
                <a:solidFill>
                  <a:srgbClr val="C00000"/>
                </a:solidFill>
              </a:rPr>
              <a:t>create</a:t>
            </a:r>
            <a:r>
              <a:rPr lang="en-US" sz="2000" dirty="0" smtClean="0"/>
              <a:t>’ phase of EUP</a:t>
            </a:r>
          </a:p>
          <a:p>
            <a:pPr algn="just" eaLnBrk="1" hangingPunct="1">
              <a:defRPr/>
            </a:pPr>
            <a:endParaRPr lang="en-US" sz="1000" dirty="0" smtClean="0"/>
          </a:p>
          <a:p>
            <a:pPr algn="just" eaLnBrk="1" hangingPunct="1">
              <a:defRPr/>
            </a:pPr>
            <a:r>
              <a:rPr lang="en-US" sz="2000" dirty="0" smtClean="0"/>
              <a:t>End-user programming that involves systematic and disciplined activities that address software quality issues (such as reliability, efficiency, usability, etc.). But these activities are secondary to the goal the program is helping to achieve.</a:t>
            </a:r>
          </a:p>
          <a:p>
            <a:pPr algn="just" eaLnBrk="1" hangingPunct="1">
              <a:defRPr/>
            </a:pPr>
            <a:endParaRPr lang="en-US" sz="2000" dirty="0" smtClean="0"/>
          </a:p>
          <a:p>
            <a:pPr algn="just" eaLnBrk="1" hangingPunct="1">
              <a:defRPr/>
            </a:pPr>
            <a:r>
              <a:rPr lang="en-US" sz="2000" dirty="0" smtClean="0"/>
              <a:t>Is proposed to be an intersection of Software Engineering, HCI, Psychology and Education Research and uses techniques from all these areas.</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17</a:t>
            </a:fld>
            <a:endParaRPr lang="en-US" altLang="en-US" dirty="0">
              <a:solidFill>
                <a:srgbClr val="000000"/>
              </a:solidFill>
            </a:endParaRPr>
          </a:p>
        </p:txBody>
      </p:sp>
      <p:grpSp>
        <p:nvGrpSpPr>
          <p:cNvPr id="8" name="Group 7"/>
          <p:cNvGrpSpPr/>
          <p:nvPr/>
        </p:nvGrpSpPr>
        <p:grpSpPr>
          <a:xfrm>
            <a:off x="2971800" y="4280208"/>
            <a:ext cx="3276600" cy="2514600"/>
            <a:chOff x="1524000" y="3352800"/>
            <a:chExt cx="3276600" cy="2514600"/>
          </a:xfrm>
        </p:grpSpPr>
        <p:sp>
          <p:nvSpPr>
            <p:cNvPr id="5" name="Oval 4"/>
            <p:cNvSpPr/>
            <p:nvPr/>
          </p:nvSpPr>
          <p:spPr bwMode="auto">
            <a:xfrm>
              <a:off x="1524000" y="3352800"/>
              <a:ext cx="1676400" cy="15240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charset="0"/>
                </a:rPr>
                <a:t>Software</a:t>
              </a:r>
            </a:p>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charset="0"/>
                </a:rPr>
                <a:t>Engineering</a:t>
              </a:r>
            </a:p>
          </p:txBody>
        </p:sp>
        <p:sp>
          <p:nvSpPr>
            <p:cNvPr id="6" name="Oval 5"/>
            <p:cNvSpPr/>
            <p:nvPr/>
          </p:nvSpPr>
          <p:spPr bwMode="auto">
            <a:xfrm>
              <a:off x="2971800" y="3352800"/>
              <a:ext cx="1828800" cy="15240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lvl="1" algn="r" fontAlgn="base">
                <a:spcBef>
                  <a:spcPct val="0"/>
                </a:spcBef>
                <a:spcAft>
                  <a:spcPct val="0"/>
                </a:spcAft>
              </a:pPr>
              <a:r>
                <a:rPr lang="en-US" sz="1600" dirty="0" smtClean="0">
                  <a:latin typeface="Arial" charset="0"/>
                </a:rPr>
                <a:t>HCI </a:t>
              </a:r>
            </a:p>
            <a:p>
              <a:pPr lvl="1" algn="r" fontAlgn="base">
                <a:spcBef>
                  <a:spcPct val="0"/>
                </a:spcBef>
                <a:spcAft>
                  <a:spcPct val="0"/>
                </a:spcAft>
              </a:pPr>
              <a:r>
                <a:rPr lang="en-US" sz="1600" dirty="0" smtClean="0">
                  <a:latin typeface="Arial" charset="0"/>
                </a:rPr>
                <a:t>and </a:t>
              </a:r>
            </a:p>
            <a:p>
              <a:pPr lvl="1" algn="r" fontAlgn="base">
                <a:spcBef>
                  <a:spcPct val="0"/>
                </a:spcBef>
                <a:spcAft>
                  <a:spcPct val="0"/>
                </a:spcAft>
              </a:pPr>
              <a:r>
                <a:rPr lang="en-US" sz="1600" dirty="0" smtClean="0">
                  <a:latin typeface="Arial" charset="0"/>
                </a:rPr>
                <a:t>Psychology</a:t>
              </a:r>
            </a:p>
          </p:txBody>
        </p:sp>
        <p:sp>
          <p:nvSpPr>
            <p:cNvPr id="7" name="Oval 6"/>
            <p:cNvSpPr/>
            <p:nvPr/>
          </p:nvSpPr>
          <p:spPr bwMode="auto">
            <a:xfrm>
              <a:off x="2209800" y="4343400"/>
              <a:ext cx="1752600" cy="1524000"/>
            </a:xfrm>
            <a:prstGeom prst="ellipse">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endParaRPr lang="en-US" sz="1600" dirty="0" smtClean="0">
                <a:latin typeface="Arial" charset="0"/>
              </a:endParaRPr>
            </a:p>
            <a:p>
              <a:pPr marL="0" marR="0" indent="0" algn="l" defTabSz="914400" rtl="0" eaLnBrk="1" fontAlgn="base" latinLnBrk="0" hangingPunct="1">
                <a:lnSpc>
                  <a:spcPct val="100000"/>
                </a:lnSpc>
                <a:spcBef>
                  <a:spcPct val="0"/>
                </a:spcBef>
                <a:spcAft>
                  <a:spcPct val="0"/>
                </a:spcAft>
                <a:buClrTx/>
                <a:buSzTx/>
                <a:buFontTx/>
                <a:buNone/>
                <a:tabLst/>
              </a:pPr>
              <a:r>
                <a:rPr lang="en-US" sz="1600" dirty="0" smtClean="0">
                  <a:latin typeface="Arial" charset="0"/>
                </a:rPr>
                <a:t>Education</a:t>
              </a:r>
              <a:endParaRPr kumimoji="0" lang="en-US" sz="1600" b="0" i="0" u="none" strike="noStrike" cap="none" normalizeH="0" baseline="0" dirty="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8458200" cy="792162"/>
          </a:xfrm>
        </p:spPr>
        <p:txBody>
          <a:bodyPr/>
          <a:lstStyle/>
          <a:p>
            <a:r>
              <a:rPr lang="en-US" dirty="0" smtClean="0"/>
              <a:t>Goals of  End-User Software Engineering</a:t>
            </a:r>
            <a:endParaRPr lang="en-US" dirty="0"/>
          </a:p>
        </p:txBody>
      </p:sp>
      <p:sp>
        <p:nvSpPr>
          <p:cNvPr id="3" name="Content Placeholder 2"/>
          <p:cNvSpPr>
            <a:spLocks noGrp="1"/>
          </p:cNvSpPr>
          <p:nvPr>
            <p:ph idx="1"/>
          </p:nvPr>
        </p:nvSpPr>
        <p:spPr>
          <a:xfrm>
            <a:off x="457200" y="1066800"/>
            <a:ext cx="8534400" cy="5064125"/>
          </a:xfrm>
        </p:spPr>
        <p:txBody>
          <a:bodyPr/>
          <a:lstStyle/>
          <a:p>
            <a:pPr algn="just" eaLnBrk="1" hangingPunct="1">
              <a:defRPr/>
            </a:pPr>
            <a:r>
              <a:rPr lang="en-US" sz="2400" dirty="0" smtClean="0"/>
              <a:t>Reduce errors in end-user programs by providing supporting activities, such as:</a:t>
            </a:r>
          </a:p>
          <a:p>
            <a:pPr lvl="1" algn="just" eaLnBrk="1" hangingPunct="1">
              <a:defRPr/>
            </a:pPr>
            <a:r>
              <a:rPr lang="en-US" sz="2200" dirty="0" smtClean="0"/>
              <a:t>Design and composition of systems from elements</a:t>
            </a:r>
          </a:p>
          <a:p>
            <a:pPr lvl="1" algn="just" eaLnBrk="1" hangingPunct="1">
              <a:defRPr/>
            </a:pPr>
            <a:r>
              <a:rPr lang="en-US" sz="2200" dirty="0" smtClean="0"/>
              <a:t>Support for Evolution, development, maintenance</a:t>
            </a:r>
          </a:p>
          <a:p>
            <a:pPr lvl="1" algn="just" eaLnBrk="1" hangingPunct="1">
              <a:defRPr/>
            </a:pPr>
            <a:r>
              <a:rPr lang="en-US" sz="2200" dirty="0" smtClean="0"/>
              <a:t>Deliberate process for creating software</a:t>
            </a:r>
          </a:p>
          <a:p>
            <a:pPr lvl="1" algn="just" eaLnBrk="1" hangingPunct="1">
              <a:defRPr/>
            </a:pPr>
            <a:r>
              <a:rPr lang="en-US" sz="2200" dirty="0" smtClean="0"/>
              <a:t>Expressiveness and understandability</a:t>
            </a:r>
          </a:p>
          <a:p>
            <a:pPr lvl="1" algn="just" eaLnBrk="1" hangingPunct="1">
              <a:defRPr/>
            </a:pPr>
            <a:r>
              <a:rPr lang="en-US" sz="2200" dirty="0" smtClean="0"/>
              <a:t>Sufficient dependability for current need</a:t>
            </a:r>
          </a:p>
          <a:p>
            <a:pPr lvl="1" algn="just" eaLnBrk="1" hangingPunct="1">
              <a:defRPr/>
            </a:pPr>
            <a:r>
              <a:rPr lang="en-US" sz="2200" dirty="0" smtClean="0"/>
              <a:t>Concern for system properties – usability, dependability, security, privacy</a:t>
            </a:r>
          </a:p>
          <a:p>
            <a:pPr lvl="1" algn="just" eaLnBrk="1" hangingPunct="1">
              <a:defRPr/>
            </a:pPr>
            <a:r>
              <a:rPr lang="en-US" sz="2200" dirty="0" smtClean="0"/>
              <a:t>And more…</a:t>
            </a:r>
          </a:p>
          <a:p>
            <a:pPr lvl="1" algn="just" eaLnBrk="1" hangingPunct="1">
              <a:buNone/>
              <a:defRPr/>
            </a:pPr>
            <a:endParaRPr lang="en-US" sz="1500" dirty="0" smtClean="0">
              <a:solidFill>
                <a:srgbClr val="AAAA5A"/>
              </a:solidFill>
            </a:endParaRPr>
          </a:p>
          <a:p>
            <a:pPr algn="just" eaLnBrk="1" hangingPunct="1">
              <a:defRPr/>
            </a:pPr>
            <a:r>
              <a:rPr lang="en-US" sz="2400" dirty="0" smtClean="0"/>
              <a:t>Note: the tension between ‘</a:t>
            </a:r>
            <a:r>
              <a:rPr lang="en-US" sz="2400" i="1" dirty="0" smtClean="0">
                <a:solidFill>
                  <a:srgbClr val="C00000"/>
                </a:solidFill>
              </a:rPr>
              <a:t>opportunism</a:t>
            </a:r>
            <a:r>
              <a:rPr lang="en-US" sz="2400" dirty="0" smtClean="0"/>
              <a:t>’ and ‘</a:t>
            </a:r>
            <a:r>
              <a:rPr lang="en-US" sz="2400" dirty="0" smtClean="0">
                <a:solidFill>
                  <a:srgbClr val="C00000"/>
                </a:solidFill>
              </a:rPr>
              <a:t>systematic planning</a:t>
            </a:r>
            <a:r>
              <a:rPr lang="en-US" sz="2400" dirty="0" smtClean="0"/>
              <a:t>’. </a:t>
            </a:r>
            <a:r>
              <a:rPr lang="en-US" sz="2200" dirty="0" smtClean="0"/>
              <a:t>This is an underlying issue for this domain.</a:t>
            </a:r>
          </a:p>
          <a:p>
            <a:pPr algn="just" eaLnBrk="1" hangingPunct="1">
              <a:defRPr/>
            </a:pPr>
            <a:endParaRPr lang="en-US" sz="2800" dirty="0" smtClean="0"/>
          </a:p>
          <a:p>
            <a:pPr algn="just" eaLnBrk="1" hangingPunct="1">
              <a:defRPr/>
            </a:pPr>
            <a:endParaRPr lang="en-US" sz="24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18</a:t>
            </a:fld>
            <a:endParaRPr lang="en-US" altLang="en-US" dirty="0">
              <a:solidFill>
                <a:srgbClr val="000000"/>
              </a:solidFill>
            </a:endParaRPr>
          </a:p>
        </p:txBody>
      </p:sp>
      <p:sp>
        <p:nvSpPr>
          <p:cNvPr id="5" name="TextBox 4"/>
          <p:cNvSpPr txBox="1"/>
          <p:nvPr/>
        </p:nvSpPr>
        <p:spPr>
          <a:xfrm>
            <a:off x="0" y="6550223"/>
            <a:ext cx="9144000" cy="307777"/>
          </a:xfrm>
          <a:prstGeom prst="rect">
            <a:avLst/>
          </a:prstGeom>
          <a:noFill/>
        </p:spPr>
        <p:txBody>
          <a:bodyPr wrap="square" rtlCol="0">
            <a:spAutoFit/>
          </a:bodyPr>
          <a:lstStyle/>
          <a:p>
            <a:r>
              <a:rPr lang="en-US" sz="1400" dirty="0" smtClean="0"/>
              <a:t>Adapted from slide 2 from Prof Mary Shaw’s talk at 4</a:t>
            </a:r>
            <a:r>
              <a:rPr lang="en-US" sz="1400" baseline="30000" dirty="0" smtClean="0"/>
              <a:t>th</a:t>
            </a:r>
            <a:r>
              <a:rPr lang="en-US" sz="1400" dirty="0" smtClean="0"/>
              <a:t> Workshop on </a:t>
            </a:r>
            <a:r>
              <a:rPr lang="en-US" sz="1400" i="1" dirty="0" smtClean="0"/>
              <a:t>End</a:t>
            </a:r>
            <a:r>
              <a:rPr lang="en-US" sz="1400" dirty="0" smtClean="0"/>
              <a:t>-</a:t>
            </a:r>
            <a:r>
              <a:rPr lang="en-US" sz="1400" i="1" dirty="0" smtClean="0"/>
              <a:t>User Software Engineering</a:t>
            </a:r>
            <a:r>
              <a:rPr lang="en-US" sz="1400" dirty="0" smtClean="0"/>
              <a:t> at ICSE’08</a:t>
            </a:r>
            <a:endParaRPr lang="en-US" sz="1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5064125"/>
          </a:xfrm>
        </p:spPr>
        <p:txBody>
          <a:bodyPr/>
          <a:lstStyle/>
          <a:p>
            <a:pPr marL="514350" indent="-514350">
              <a:buFont typeface="+mj-lt"/>
              <a:buAutoNum type="arabicPeriod"/>
            </a:pPr>
            <a:r>
              <a:rPr lang="en-US" sz="2200" dirty="0" smtClean="0"/>
              <a:t>Motivation</a:t>
            </a:r>
          </a:p>
          <a:p>
            <a:pPr marL="514350" indent="-514350">
              <a:buFont typeface="+mj-lt"/>
              <a:buAutoNum type="arabicPeriod"/>
            </a:pPr>
            <a:r>
              <a:rPr lang="en-US" sz="2200" dirty="0" smtClean="0"/>
              <a:t>End User Software Engineering (EUSE) and its goals</a:t>
            </a:r>
          </a:p>
          <a:p>
            <a:pPr marL="514350" indent="-514350">
              <a:buFont typeface="+mj-lt"/>
              <a:buAutoNum type="arabicPeriod"/>
            </a:pPr>
            <a:r>
              <a:rPr lang="en-US" sz="2200" dirty="0" smtClean="0">
                <a:solidFill>
                  <a:srgbClr val="C00000"/>
                </a:solidFill>
              </a:rPr>
              <a:t>EUSE in contrast with software engineering</a:t>
            </a:r>
          </a:p>
          <a:p>
            <a:pPr marL="863600" lvl="1" indent="-514350"/>
            <a:r>
              <a:rPr lang="en-US" sz="1800" dirty="0" smtClean="0"/>
              <a:t>Requirements</a:t>
            </a:r>
          </a:p>
          <a:p>
            <a:pPr marL="863600" lvl="1" indent="-514350"/>
            <a:r>
              <a:rPr lang="en-US" sz="1800" dirty="0" smtClean="0"/>
              <a:t>Design and Specification</a:t>
            </a:r>
          </a:p>
          <a:p>
            <a:pPr marL="863600" lvl="1" indent="-514350"/>
            <a:r>
              <a:rPr lang="en-US" sz="1800" dirty="0" smtClean="0"/>
              <a:t>Reuse</a:t>
            </a:r>
          </a:p>
          <a:p>
            <a:pPr marL="863600" lvl="1" indent="-514350"/>
            <a:r>
              <a:rPr lang="en-US" sz="1800" dirty="0" smtClean="0"/>
              <a:t>Testing</a:t>
            </a:r>
          </a:p>
          <a:p>
            <a:pPr marL="863600" lvl="1" indent="-514350"/>
            <a:r>
              <a:rPr lang="en-US" sz="1800" dirty="0" smtClean="0"/>
              <a:t>Debugging</a:t>
            </a:r>
          </a:p>
          <a:p>
            <a:pPr marL="514350" indent="-514350">
              <a:buFont typeface="+mj-lt"/>
              <a:buAutoNum type="arabicPeriod"/>
            </a:pPr>
            <a:r>
              <a:rPr lang="en-US" sz="2200" dirty="0" smtClean="0"/>
              <a:t>Cross Cutting concerns in End User Software Engineering</a:t>
            </a:r>
          </a:p>
          <a:p>
            <a:pPr marL="514350" indent="-514350">
              <a:buFont typeface="+mj-lt"/>
              <a:buAutoNum type="arabicPeriod"/>
            </a:pPr>
            <a:r>
              <a:rPr lang="en-US" sz="2200" dirty="0" smtClean="0"/>
              <a:t>Open Issues</a:t>
            </a:r>
          </a:p>
          <a:p>
            <a:pPr marL="514350" indent="-514350">
              <a:buFont typeface="+mj-lt"/>
              <a:buAutoNum type="arabicPeriod"/>
            </a:pPr>
            <a:r>
              <a:rPr lang="en-US" sz="2200" dirty="0" smtClean="0"/>
              <a:t>Conclusion</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19</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9144000" cy="792162"/>
          </a:xfrm>
        </p:spPr>
        <p:txBody>
          <a:bodyPr/>
          <a:lstStyle/>
          <a:p>
            <a:r>
              <a:rPr lang="en-US" sz="2400" dirty="0" smtClean="0"/>
              <a:t>Agenda : The Story of End User Software Engineering (EUSE)</a:t>
            </a:r>
            <a:endParaRPr lang="en-US" sz="2400" dirty="0"/>
          </a:p>
        </p:txBody>
      </p:sp>
      <p:sp>
        <p:nvSpPr>
          <p:cNvPr id="3" name="Content Placeholder 2"/>
          <p:cNvSpPr>
            <a:spLocks noGrp="1"/>
          </p:cNvSpPr>
          <p:nvPr>
            <p:ph idx="1"/>
          </p:nvPr>
        </p:nvSpPr>
        <p:spPr/>
        <p:txBody>
          <a:bodyPr/>
          <a:lstStyle/>
          <a:p>
            <a:pPr marL="514350" indent="-514350">
              <a:buFont typeface="+mj-lt"/>
              <a:buAutoNum type="arabicPeriod"/>
            </a:pPr>
            <a:r>
              <a:rPr lang="en-US" sz="2200" dirty="0" smtClean="0">
                <a:solidFill>
                  <a:srgbClr val="C00000"/>
                </a:solidFill>
              </a:rPr>
              <a:t>Motivation</a:t>
            </a:r>
          </a:p>
          <a:p>
            <a:pPr marL="863600" lvl="1" indent="-514350"/>
            <a:r>
              <a:rPr lang="en-US" sz="1800" dirty="0" smtClean="0"/>
              <a:t>Who are end user programmers (EUPs)?</a:t>
            </a:r>
          </a:p>
          <a:p>
            <a:pPr marL="863600" lvl="1" indent="-514350"/>
            <a:r>
              <a:rPr lang="en-US" sz="1800" dirty="0" smtClean="0"/>
              <a:t>Why do they have problems?</a:t>
            </a:r>
          </a:p>
          <a:p>
            <a:pPr marL="863600" lvl="1" indent="-514350"/>
            <a:r>
              <a:rPr lang="en-US" sz="1800" dirty="0" smtClean="0"/>
              <a:t>Why should we solve them?</a:t>
            </a:r>
          </a:p>
          <a:p>
            <a:pPr marL="514350" indent="-514350">
              <a:buFont typeface="+mj-lt"/>
              <a:buAutoNum type="arabicPeriod"/>
            </a:pPr>
            <a:r>
              <a:rPr lang="en-US" sz="2200" dirty="0" smtClean="0"/>
              <a:t>End User Software Engineering (EUSE) and its goals</a:t>
            </a:r>
          </a:p>
          <a:p>
            <a:pPr marL="514350" indent="-514350">
              <a:buFont typeface="+mj-lt"/>
              <a:buAutoNum type="arabicPeriod"/>
            </a:pPr>
            <a:r>
              <a:rPr lang="en-US" sz="2200" dirty="0" smtClean="0"/>
              <a:t>EUSE in contrast with software engineering</a:t>
            </a:r>
          </a:p>
          <a:p>
            <a:pPr marL="863600" lvl="1" indent="-514350"/>
            <a:r>
              <a:rPr lang="en-US" sz="1800" dirty="0" smtClean="0"/>
              <a:t>Requirements</a:t>
            </a:r>
          </a:p>
          <a:p>
            <a:pPr marL="863600" lvl="1" indent="-514350"/>
            <a:r>
              <a:rPr lang="en-US" sz="1800" dirty="0" smtClean="0"/>
              <a:t>Design and Specification</a:t>
            </a:r>
          </a:p>
          <a:p>
            <a:pPr marL="863600" lvl="1" indent="-514350"/>
            <a:r>
              <a:rPr lang="en-US" sz="1800" dirty="0" smtClean="0"/>
              <a:t>Reuse</a:t>
            </a:r>
          </a:p>
          <a:p>
            <a:pPr marL="863600" lvl="1" indent="-514350"/>
            <a:r>
              <a:rPr lang="en-US" sz="1800" dirty="0" smtClean="0"/>
              <a:t>Testing</a:t>
            </a:r>
          </a:p>
          <a:p>
            <a:pPr marL="863600" lvl="1" indent="-514350"/>
            <a:r>
              <a:rPr lang="en-US" sz="1800" dirty="0" smtClean="0"/>
              <a:t>Debugging</a:t>
            </a:r>
          </a:p>
          <a:p>
            <a:pPr marL="514350" indent="-514350">
              <a:buFont typeface="+mj-lt"/>
              <a:buAutoNum type="arabicPeriod"/>
            </a:pPr>
            <a:r>
              <a:rPr lang="en-US" sz="2200" dirty="0" smtClean="0"/>
              <a:t>Cross Cutting concerns in End User Software Engineering</a:t>
            </a:r>
          </a:p>
          <a:p>
            <a:pPr marL="514350" indent="-514350">
              <a:buFont typeface="+mj-lt"/>
              <a:buAutoNum type="arabicPeriod"/>
            </a:pPr>
            <a:r>
              <a:rPr lang="en-US" sz="2200" dirty="0" smtClean="0"/>
              <a:t>Open Issues</a:t>
            </a:r>
          </a:p>
          <a:p>
            <a:pPr marL="514350" indent="-514350">
              <a:buFont typeface="+mj-lt"/>
              <a:buAutoNum type="arabicPeriod"/>
            </a:pPr>
            <a:r>
              <a:rPr lang="en-US" sz="2200" dirty="0" smtClean="0"/>
              <a:t>Conclusion</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2</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20</a:t>
            </a:fld>
            <a:endParaRPr lang="en-US" altLang="en-US" dirty="0">
              <a:solidFill>
                <a:srgbClr val="000000"/>
              </a:solidFill>
            </a:endParaRPr>
          </a:p>
        </p:txBody>
      </p:sp>
      <p:sp>
        <p:nvSpPr>
          <p:cNvPr id="6" name="TextBox 5"/>
          <p:cNvSpPr txBox="1"/>
          <p:nvPr/>
        </p:nvSpPr>
        <p:spPr>
          <a:xfrm>
            <a:off x="533400" y="1676400"/>
            <a:ext cx="7924800" cy="2369880"/>
          </a:xfrm>
          <a:prstGeom prst="rect">
            <a:avLst/>
          </a:prstGeom>
          <a:noFill/>
        </p:spPr>
        <p:txBody>
          <a:bodyPr wrap="square" rtlCol="0">
            <a:spAutoFit/>
          </a:bodyPr>
          <a:lstStyle/>
          <a:p>
            <a:pPr marL="342900" indent="-342900" algn="just" fontAlgn="base">
              <a:spcBef>
                <a:spcPct val="20000"/>
              </a:spcBef>
              <a:spcAft>
                <a:spcPct val="0"/>
              </a:spcAft>
              <a:buClr>
                <a:schemeClr val="tx2"/>
              </a:buClr>
              <a:buSzPct val="70000"/>
              <a:buFont typeface="Wingdings" pitchFamily="2" charset="2"/>
              <a:buChar char="l"/>
              <a:defRPr/>
            </a:pPr>
            <a:r>
              <a:rPr lang="en-US" sz="2000" dirty="0" smtClean="0"/>
              <a:t>End users don’t follow the standard, well established processes defined by Software Engineering principals.</a:t>
            </a:r>
          </a:p>
          <a:p>
            <a:pPr marL="342900" indent="-342900" algn="just" fontAlgn="base">
              <a:spcBef>
                <a:spcPct val="20000"/>
              </a:spcBef>
              <a:spcAft>
                <a:spcPct val="0"/>
              </a:spcAft>
              <a:buClr>
                <a:schemeClr val="tx2"/>
              </a:buClr>
              <a:buSzPct val="70000"/>
              <a:buFont typeface="Wingdings" pitchFamily="2" charset="2"/>
              <a:buChar char="l"/>
              <a:defRPr/>
            </a:pPr>
            <a:endParaRPr lang="en-US" sz="2000" dirty="0" smtClean="0"/>
          </a:p>
          <a:p>
            <a:pPr marL="342900" indent="-342900" algn="just" fontAlgn="base">
              <a:spcBef>
                <a:spcPct val="20000"/>
              </a:spcBef>
              <a:spcAft>
                <a:spcPct val="0"/>
              </a:spcAft>
              <a:buClr>
                <a:schemeClr val="tx2"/>
              </a:buClr>
              <a:buSzPct val="70000"/>
              <a:buFont typeface="Wingdings" pitchFamily="2" charset="2"/>
              <a:buChar char="l"/>
              <a:defRPr/>
            </a:pPr>
            <a:r>
              <a:rPr lang="en-US" sz="2000" dirty="0" smtClean="0"/>
              <a:t>Their approach to development can be best characterized as unplanned,  implicit,  and opportunistic, primarily due to  the  priorities  and  intents  of  the  programmer  (but  perhaps also to inexperience). </a:t>
            </a:r>
          </a:p>
        </p:txBody>
      </p:sp>
      <p:sp>
        <p:nvSpPr>
          <p:cNvPr id="7" name="TextBox 6"/>
          <p:cNvSpPr txBox="1"/>
          <p:nvPr/>
        </p:nvSpPr>
        <p:spPr>
          <a:xfrm>
            <a:off x="6858000" y="1066800"/>
            <a:ext cx="2286000" cy="369332"/>
          </a:xfrm>
          <a:prstGeom prst="rect">
            <a:avLst/>
          </a:prstGeom>
          <a:noFill/>
        </p:spPr>
        <p:txBody>
          <a:bodyPr wrap="square" rtlCol="0">
            <a:spAutoFit/>
          </a:bodyPr>
          <a:lstStyle/>
          <a:p>
            <a:pPr algn="r"/>
            <a:r>
              <a:rPr lang="en-US" dirty="0" smtClean="0">
                <a:solidFill>
                  <a:srgbClr val="C00000"/>
                </a:solidFill>
              </a:rPr>
              <a:t>[Andrew Ko, 2011]</a:t>
            </a:r>
            <a:endParaRPr lang="en-US" dirty="0">
              <a:solidFill>
                <a:srgbClr val="C00000"/>
              </a:solidFill>
            </a:endParaRPr>
          </a:p>
        </p:txBody>
      </p:sp>
      <p:sp>
        <p:nvSpPr>
          <p:cNvPr id="9" name="Title 1"/>
          <p:cNvSpPr>
            <a:spLocks noGrp="1"/>
          </p:cNvSpPr>
          <p:nvPr>
            <p:ph type="title"/>
          </p:nvPr>
        </p:nvSpPr>
        <p:spPr>
          <a:xfrm>
            <a:off x="228600" y="304800"/>
            <a:ext cx="8458200" cy="762000"/>
          </a:xfrm>
        </p:spPr>
        <p:txBody>
          <a:bodyPr/>
          <a:lstStyle/>
          <a:p>
            <a:r>
              <a:rPr lang="en-US" sz="2800" dirty="0" smtClean="0">
                <a:solidFill>
                  <a:srgbClr val="7C1302"/>
                </a:solidFill>
              </a:rPr>
              <a:t>EUSE vs SE</a:t>
            </a:r>
            <a:br>
              <a:rPr lang="en-US" sz="2800" dirty="0" smtClean="0">
                <a:solidFill>
                  <a:srgbClr val="7C1302"/>
                </a:solidFill>
              </a:rPr>
            </a:br>
            <a:r>
              <a:rPr lang="en-US" sz="1600" b="0" dirty="0" smtClean="0">
                <a:solidFill>
                  <a:schemeClr val="tx1"/>
                </a:solidFill>
              </a:rPr>
              <a:t>End User programmers </a:t>
            </a:r>
            <a:r>
              <a:rPr lang="en-US" sz="1600" b="0" dirty="0" smtClean="0">
                <a:solidFill>
                  <a:schemeClr val="accent2">
                    <a:lumMod val="50000"/>
                  </a:schemeClr>
                </a:solidFill>
              </a:rPr>
              <a:t>ARE NOT </a:t>
            </a:r>
            <a:r>
              <a:rPr lang="en-US" sz="1600" b="0" dirty="0" smtClean="0">
                <a:solidFill>
                  <a:schemeClr val="tx1"/>
                </a:solidFill>
              </a:rPr>
              <a:t>software engineers</a:t>
            </a:r>
          </a:p>
        </p:txBody>
      </p:sp>
      <p:pic>
        <p:nvPicPr>
          <p:cNvPr id="11266" name="Picture 2"/>
          <p:cNvPicPr>
            <a:picLocks noChangeAspect="1" noChangeArrowheads="1"/>
          </p:cNvPicPr>
          <p:nvPr/>
        </p:nvPicPr>
        <p:blipFill>
          <a:blip r:embed="rId3" cstate="print"/>
          <a:srcRect/>
          <a:stretch>
            <a:fillRect/>
          </a:stretch>
        </p:blipFill>
        <p:spPr bwMode="auto">
          <a:xfrm>
            <a:off x="609600" y="4114800"/>
            <a:ext cx="7905082"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6D96B5BB-7B6B-4FBB-875B-AB6C98758D9D}" type="slidenum">
              <a:rPr lang="en-US" smtClean="0"/>
              <a:pPr/>
              <a:t>21</a:t>
            </a:fld>
            <a:endParaRPr lang="en-US" dirty="0" smtClean="0"/>
          </a:p>
        </p:txBody>
      </p:sp>
      <p:sp>
        <p:nvSpPr>
          <p:cNvPr id="6147" name="Rectangle 2"/>
          <p:cNvSpPr>
            <a:spLocks noGrp="1" noChangeArrowheads="1"/>
          </p:cNvSpPr>
          <p:nvPr>
            <p:ph type="title"/>
          </p:nvPr>
        </p:nvSpPr>
        <p:spPr>
          <a:xfrm>
            <a:off x="304800" y="228600"/>
            <a:ext cx="8686800" cy="788988"/>
          </a:xfrm>
        </p:spPr>
        <p:txBody>
          <a:bodyPr/>
          <a:lstStyle/>
          <a:p>
            <a:pPr eaLnBrk="1" hangingPunct="1"/>
            <a:r>
              <a:rPr lang="en-US" dirty="0" smtClean="0">
                <a:solidFill>
                  <a:srgbClr val="7C1302"/>
                </a:solidFill>
              </a:rPr>
              <a:t>Requirements</a:t>
            </a:r>
            <a:br>
              <a:rPr lang="en-US" dirty="0" smtClean="0">
                <a:solidFill>
                  <a:srgbClr val="7C1302"/>
                </a:solidFill>
              </a:rPr>
            </a:br>
            <a:r>
              <a:rPr lang="en-US" sz="1600" dirty="0" smtClean="0">
                <a:solidFill>
                  <a:srgbClr val="000000"/>
                </a:solidFill>
              </a:rPr>
              <a:t>Requirements Evolve over time and are the process is often implicit</a:t>
            </a:r>
            <a:endParaRPr lang="en-US" dirty="0" smtClean="0"/>
          </a:p>
        </p:txBody>
      </p:sp>
      <p:sp>
        <p:nvSpPr>
          <p:cNvPr id="6148" name="Rectangle 3"/>
          <p:cNvSpPr>
            <a:spLocks noGrp="1" noChangeArrowheads="1"/>
          </p:cNvSpPr>
          <p:nvPr>
            <p:ph type="body" idx="1"/>
          </p:nvPr>
        </p:nvSpPr>
        <p:spPr>
          <a:xfrm>
            <a:off x="228600" y="1066800"/>
            <a:ext cx="8458200" cy="5064125"/>
          </a:xfrm>
        </p:spPr>
        <p:txBody>
          <a:bodyPr/>
          <a:lstStyle/>
          <a:p>
            <a:pPr algn="just" eaLnBrk="1" hangingPunct="1">
              <a:defRPr/>
            </a:pPr>
            <a:r>
              <a:rPr lang="en-US" sz="2200" dirty="0" smtClean="0"/>
              <a:t>Requirements analysis is often an informal process, and there is no “requirement gathering phase” as in Software Engineering practice. </a:t>
            </a:r>
          </a:p>
          <a:p>
            <a:pPr algn="just" eaLnBrk="1" hangingPunct="1">
              <a:defRPr/>
            </a:pPr>
            <a:r>
              <a:rPr lang="en-US" sz="2200" dirty="0" smtClean="0"/>
              <a:t>Requirements often become clear in the process of implementation.</a:t>
            </a:r>
          </a:p>
          <a:p>
            <a:pPr algn="just" eaLnBrk="1" hangingPunct="1">
              <a:defRPr/>
            </a:pPr>
            <a:r>
              <a:rPr lang="en-US" sz="2200" dirty="0" smtClean="0"/>
              <a:t>They are often derived from informal channels, such as:</a:t>
            </a:r>
          </a:p>
          <a:p>
            <a:pPr marL="349250" lvl="1" indent="0" eaLnBrk="1" hangingPunct="1">
              <a:spcBef>
                <a:spcPct val="10000"/>
              </a:spcBef>
              <a:spcAft>
                <a:spcPct val="25000"/>
              </a:spcAft>
            </a:pPr>
            <a:r>
              <a:rPr lang="en-US" sz="2000" dirty="0" smtClean="0"/>
              <a:t> Beliefs about the users of the program.</a:t>
            </a:r>
          </a:p>
          <a:p>
            <a:pPr marL="349250" lvl="1" indent="0" eaLnBrk="1" hangingPunct="1">
              <a:spcBef>
                <a:spcPct val="10000"/>
              </a:spcBef>
              <a:spcAft>
                <a:spcPct val="25000"/>
              </a:spcAft>
            </a:pPr>
            <a:r>
              <a:rPr lang="en-US" sz="2000" dirty="0" smtClean="0"/>
              <a:t> Constant Tinkering by hobbyist where they have no definite end in mind</a:t>
            </a:r>
          </a:p>
          <a:p>
            <a:pPr marL="349250" lvl="1" indent="0" eaLnBrk="1" hangingPunct="1">
              <a:spcBef>
                <a:spcPct val="10000"/>
              </a:spcBef>
              <a:spcAft>
                <a:spcPct val="25000"/>
              </a:spcAft>
            </a:pPr>
            <a:r>
              <a:rPr lang="en-US" sz="2000" dirty="0" smtClean="0"/>
              <a:t> Negotiation at work</a:t>
            </a:r>
          </a:p>
          <a:p>
            <a:pPr marL="0" indent="0" eaLnBrk="1" hangingPunct="1">
              <a:spcBef>
                <a:spcPct val="10000"/>
              </a:spcBef>
              <a:spcAft>
                <a:spcPct val="25000"/>
              </a:spcAft>
              <a:buFont typeface="Wingdings" pitchFamily="2" charset="2"/>
              <a:buNone/>
            </a:pPr>
            <a:endParaRPr lang="en-US" sz="2200" dirty="0" smtClean="0"/>
          </a:p>
          <a:p>
            <a:pPr marL="0" indent="0" eaLnBrk="1" hangingPunct="1">
              <a:spcBef>
                <a:spcPct val="10000"/>
              </a:spcBef>
              <a:spcAft>
                <a:spcPct val="25000"/>
              </a:spcAft>
              <a:buFont typeface="Wingdings" pitchFamily="2" charset="2"/>
              <a:buNone/>
            </a:pPr>
            <a:endParaRPr lang="en-US" sz="2200" dirty="0" smtClean="0"/>
          </a:p>
          <a:p>
            <a:pPr eaLnBrk="1" hangingPunct="1">
              <a:spcBef>
                <a:spcPct val="10000"/>
              </a:spcBef>
              <a:spcAft>
                <a:spcPct val="25000"/>
              </a:spcAft>
              <a:buFont typeface="Wingdings" pitchFamily="2" charset="2"/>
              <a:buNone/>
            </a:pPr>
            <a:endParaRPr lang="en-US" sz="2200" dirty="0" smtClean="0"/>
          </a:p>
          <a:p>
            <a:pPr eaLnBrk="1" hangingPunct="1">
              <a:spcBef>
                <a:spcPct val="10000"/>
              </a:spcBef>
              <a:spcAft>
                <a:spcPct val="25000"/>
              </a:spcAft>
              <a:buFont typeface="Wingdings" pitchFamily="2" charset="2"/>
              <a:buNone/>
            </a:pPr>
            <a:endParaRPr lang="en-US" sz="2200" dirty="0" smtClean="0"/>
          </a:p>
        </p:txBody>
      </p:sp>
      <p:sp>
        <p:nvSpPr>
          <p:cNvPr id="17" name="TextBox 16"/>
          <p:cNvSpPr txBox="1"/>
          <p:nvPr/>
        </p:nvSpPr>
        <p:spPr>
          <a:xfrm>
            <a:off x="6858000" y="1752600"/>
            <a:ext cx="2286000" cy="369332"/>
          </a:xfrm>
          <a:prstGeom prst="rect">
            <a:avLst/>
          </a:prstGeom>
          <a:noFill/>
        </p:spPr>
        <p:txBody>
          <a:bodyPr wrap="square" rtlCol="0">
            <a:spAutoFit/>
          </a:bodyPr>
          <a:lstStyle/>
          <a:p>
            <a:pPr algn="r"/>
            <a:r>
              <a:rPr lang="en-US" dirty="0" smtClean="0">
                <a:solidFill>
                  <a:srgbClr val="C00000"/>
                </a:solidFill>
              </a:rPr>
              <a:t>[Andrew Ko, 2011]</a:t>
            </a:r>
            <a:endParaRPr lang="en-US" dirty="0">
              <a:solidFill>
                <a:srgbClr val="C00000"/>
              </a:solidFill>
            </a:endParaRPr>
          </a:p>
        </p:txBody>
      </p:sp>
      <p:sp>
        <p:nvSpPr>
          <p:cNvPr id="18" name="TextBox 17"/>
          <p:cNvSpPr txBox="1"/>
          <p:nvPr/>
        </p:nvSpPr>
        <p:spPr>
          <a:xfrm>
            <a:off x="6858000" y="2514600"/>
            <a:ext cx="2286000" cy="369332"/>
          </a:xfrm>
          <a:prstGeom prst="rect">
            <a:avLst/>
          </a:prstGeom>
          <a:noFill/>
        </p:spPr>
        <p:txBody>
          <a:bodyPr wrap="square" rtlCol="0">
            <a:spAutoFit/>
          </a:bodyPr>
          <a:lstStyle/>
          <a:p>
            <a:pPr algn="r"/>
            <a:r>
              <a:rPr lang="en-US" dirty="0" smtClean="0">
                <a:solidFill>
                  <a:srgbClr val="C00000"/>
                </a:solidFill>
              </a:rPr>
              <a:t>[Costabile, 2006]</a:t>
            </a:r>
            <a:endParaRPr lang="en-US" dirty="0">
              <a:solidFill>
                <a:srgbClr val="C00000"/>
              </a:solidFill>
            </a:endParaRPr>
          </a:p>
        </p:txBody>
      </p:sp>
      <p:sp>
        <p:nvSpPr>
          <p:cNvPr id="19" name="TextBox 18"/>
          <p:cNvSpPr txBox="1"/>
          <p:nvPr/>
        </p:nvSpPr>
        <p:spPr>
          <a:xfrm>
            <a:off x="6858000" y="4343400"/>
            <a:ext cx="2286000" cy="369332"/>
          </a:xfrm>
          <a:prstGeom prst="rect">
            <a:avLst/>
          </a:prstGeom>
          <a:noFill/>
        </p:spPr>
        <p:txBody>
          <a:bodyPr wrap="square" rtlCol="0">
            <a:spAutoFit/>
          </a:bodyPr>
          <a:lstStyle/>
          <a:p>
            <a:pPr algn="r"/>
            <a:r>
              <a:rPr lang="en-US" dirty="0" smtClean="0">
                <a:solidFill>
                  <a:srgbClr val="C00000"/>
                </a:solidFill>
              </a:rPr>
              <a:t>[Andrew Ko, 2007]</a:t>
            </a:r>
            <a:endParaRPr lang="en-US" dirty="0">
              <a:solidFill>
                <a:srgbClr val="C00000"/>
              </a:solidFill>
            </a:endParaRPr>
          </a:p>
        </p:txBody>
      </p:sp>
      <p:sp>
        <p:nvSpPr>
          <p:cNvPr id="20" name="TextBox 19"/>
          <p:cNvSpPr txBox="1"/>
          <p:nvPr/>
        </p:nvSpPr>
        <p:spPr>
          <a:xfrm>
            <a:off x="6858000" y="3962400"/>
            <a:ext cx="2286000" cy="369332"/>
          </a:xfrm>
          <a:prstGeom prst="rect">
            <a:avLst/>
          </a:prstGeom>
          <a:noFill/>
        </p:spPr>
        <p:txBody>
          <a:bodyPr wrap="square" rtlCol="0">
            <a:spAutoFit/>
          </a:bodyPr>
          <a:lstStyle/>
          <a:p>
            <a:pPr algn="r"/>
            <a:r>
              <a:rPr lang="en-US" dirty="0" smtClean="0">
                <a:solidFill>
                  <a:srgbClr val="C00000"/>
                </a:solidFill>
              </a:rPr>
              <a:t>[Blackwell, 2006]</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11725"/>
          </a:xfrm>
        </p:spPr>
        <p:txBody>
          <a:bodyPr/>
          <a:lstStyle/>
          <a:p>
            <a:pPr algn="just" eaLnBrk="1" hangingPunct="1">
              <a:defRPr/>
            </a:pPr>
            <a:r>
              <a:rPr lang="en-US" sz="2100" dirty="0" smtClean="0"/>
              <a:t>Studies point at end users being silent designers, with no training in design.</a:t>
            </a:r>
            <a:r>
              <a:rPr lang="en-US" sz="2200" dirty="0" smtClean="0"/>
              <a:t>			                           </a:t>
            </a:r>
            <a:r>
              <a:rPr lang="en-US" sz="1600" dirty="0" smtClean="0"/>
              <a:t>[</a:t>
            </a:r>
            <a:r>
              <a:rPr lang="en-US" sz="1600" dirty="0" smtClean="0">
                <a:solidFill>
                  <a:srgbClr val="C00000"/>
                </a:solidFill>
              </a:rPr>
              <a:t>Gorb and Dumas, 1987</a:t>
            </a:r>
            <a:r>
              <a:rPr lang="en-US" sz="1600" dirty="0" smtClean="0"/>
              <a:t>]</a:t>
            </a:r>
          </a:p>
          <a:p>
            <a:pPr algn="just" eaLnBrk="1" hangingPunct="1">
              <a:defRPr/>
            </a:pPr>
            <a:endParaRPr lang="en-US" sz="500" dirty="0" smtClean="0"/>
          </a:p>
          <a:p>
            <a:pPr algn="just" eaLnBrk="1" hangingPunct="1">
              <a:defRPr/>
            </a:pPr>
            <a:r>
              <a:rPr lang="en-US" sz="2100" dirty="0" smtClean="0">
                <a:solidFill>
                  <a:srgbClr val="000000"/>
                </a:solidFill>
              </a:rPr>
              <a:t>Most of the end user design studies are directed towards improving the quality of XL sheets, such as for:</a:t>
            </a:r>
          </a:p>
          <a:p>
            <a:pPr lvl="1" algn="just" eaLnBrk="1" hangingPunct="1">
              <a:defRPr/>
            </a:pPr>
            <a:r>
              <a:rPr lang="en-US" sz="1800" dirty="0" smtClean="0">
                <a:solidFill>
                  <a:srgbClr val="000000"/>
                </a:solidFill>
              </a:rPr>
              <a:t>Improving the reliability 			             [</a:t>
            </a:r>
            <a:r>
              <a:rPr lang="en-US" sz="1600" dirty="0" smtClean="0">
                <a:solidFill>
                  <a:srgbClr val="C00000"/>
                </a:solidFill>
                <a:ea typeface="+mn-ea"/>
                <a:cs typeface="+mn-cs"/>
              </a:rPr>
              <a:t>Ronen et al, 1989</a:t>
            </a:r>
            <a:r>
              <a:rPr lang="en-US" sz="1800" dirty="0" smtClean="0">
                <a:solidFill>
                  <a:srgbClr val="000000"/>
                </a:solidFill>
              </a:rPr>
              <a:t>]</a:t>
            </a:r>
          </a:p>
          <a:p>
            <a:pPr lvl="1" algn="just" eaLnBrk="1" hangingPunct="1">
              <a:defRPr/>
            </a:pPr>
            <a:r>
              <a:rPr lang="en-US" sz="1800" dirty="0" smtClean="0">
                <a:solidFill>
                  <a:srgbClr val="000000"/>
                </a:solidFill>
              </a:rPr>
              <a:t>Best practices for improving quality 		    [</a:t>
            </a:r>
            <a:r>
              <a:rPr lang="en-US" sz="1600" dirty="0" smtClean="0">
                <a:solidFill>
                  <a:srgbClr val="C00000"/>
                </a:solidFill>
                <a:ea typeface="+mn-ea"/>
                <a:cs typeface="+mn-cs"/>
              </a:rPr>
              <a:t>Powell and Baker, 2004</a:t>
            </a:r>
            <a:r>
              <a:rPr lang="en-US" sz="1800" dirty="0" smtClean="0">
                <a:solidFill>
                  <a:srgbClr val="000000"/>
                </a:solidFill>
              </a:rPr>
              <a:t>]</a:t>
            </a:r>
          </a:p>
          <a:p>
            <a:pPr lvl="1" algn="just" eaLnBrk="1" hangingPunct="1">
              <a:defRPr/>
            </a:pPr>
            <a:endParaRPr lang="en-US" sz="500" dirty="0" smtClean="0">
              <a:solidFill>
                <a:srgbClr val="000000"/>
              </a:solidFill>
            </a:endParaRPr>
          </a:p>
          <a:p>
            <a:pPr algn="just" eaLnBrk="1" hangingPunct="1">
              <a:defRPr/>
            </a:pPr>
            <a:r>
              <a:rPr lang="en-US" sz="2100" dirty="0" smtClean="0">
                <a:solidFill>
                  <a:srgbClr val="000000"/>
                </a:solidFill>
              </a:rPr>
              <a:t>Other design related works include :</a:t>
            </a:r>
          </a:p>
          <a:p>
            <a:pPr lvl="1" algn="just" eaLnBrk="1" hangingPunct="1">
              <a:defRPr/>
            </a:pPr>
            <a:r>
              <a:rPr lang="en-US" sz="1800" dirty="0" smtClean="0">
                <a:solidFill>
                  <a:srgbClr val="000000"/>
                </a:solidFill>
              </a:rPr>
              <a:t>Constraining designs for web based application development  as in Websheets [</a:t>
            </a:r>
            <a:r>
              <a:rPr lang="en-US" sz="1600" dirty="0" smtClean="0">
                <a:solidFill>
                  <a:srgbClr val="C00000"/>
                </a:solidFill>
                <a:ea typeface="+mn-ea"/>
                <a:cs typeface="+mn-cs"/>
              </a:rPr>
              <a:t>Wolber, 2002</a:t>
            </a:r>
            <a:r>
              <a:rPr lang="en-US" sz="1800" dirty="0" smtClean="0">
                <a:solidFill>
                  <a:srgbClr val="000000"/>
                </a:solidFill>
              </a:rPr>
              <a:t>] or Click [</a:t>
            </a:r>
            <a:r>
              <a:rPr lang="en-US" sz="1600" dirty="0" smtClean="0">
                <a:solidFill>
                  <a:srgbClr val="C00000"/>
                </a:solidFill>
                <a:ea typeface="+mn-ea"/>
                <a:cs typeface="+mn-cs"/>
              </a:rPr>
              <a:t>Rode et al, 2005</a:t>
            </a:r>
            <a:r>
              <a:rPr lang="en-US" sz="1800" dirty="0" smtClean="0">
                <a:solidFill>
                  <a:srgbClr val="000000"/>
                </a:solidFill>
              </a:rPr>
              <a:t>]</a:t>
            </a:r>
            <a:endParaRPr lang="en-US" sz="1800" dirty="0" smtClean="0">
              <a:solidFill>
                <a:srgbClr val="000000"/>
              </a:solidFill>
            </a:endParaRPr>
          </a:p>
          <a:p>
            <a:pPr lvl="1" algn="just" eaLnBrk="1" hangingPunct="1">
              <a:defRPr/>
            </a:pPr>
            <a:endParaRPr lang="en-US" sz="500" dirty="0" smtClean="0">
              <a:solidFill>
                <a:srgbClr val="000000"/>
              </a:solidFill>
            </a:endParaRPr>
          </a:p>
          <a:p>
            <a:pPr algn="just" eaLnBrk="1" hangingPunct="1">
              <a:defRPr/>
            </a:pPr>
            <a:r>
              <a:rPr lang="en-US" sz="2100" dirty="0" smtClean="0">
                <a:solidFill>
                  <a:srgbClr val="000000"/>
                </a:solidFill>
              </a:rPr>
              <a:t>Wong et al [</a:t>
            </a:r>
            <a:r>
              <a:rPr lang="en-US" sz="1600" dirty="0" smtClean="0">
                <a:solidFill>
                  <a:srgbClr val="C00000"/>
                </a:solidFill>
              </a:rPr>
              <a:t>Wong, </a:t>
            </a:r>
            <a:r>
              <a:rPr lang="en-US" sz="1600" dirty="0" smtClean="0">
                <a:solidFill>
                  <a:srgbClr val="C00000"/>
                </a:solidFill>
              </a:rPr>
              <a:t>2007</a:t>
            </a:r>
            <a:r>
              <a:rPr lang="en-US" sz="2100" dirty="0" smtClean="0">
                <a:solidFill>
                  <a:srgbClr val="000000"/>
                </a:solidFill>
              </a:rPr>
              <a:t>] </a:t>
            </a:r>
            <a:r>
              <a:rPr lang="en-US" sz="2100" dirty="0" smtClean="0">
                <a:solidFill>
                  <a:srgbClr val="000000"/>
                </a:solidFill>
              </a:rPr>
              <a:t>used patterns in mashups as a design activity. </a:t>
            </a:r>
            <a:r>
              <a:rPr lang="en-US" sz="1800" dirty="0" smtClean="0">
                <a:solidFill>
                  <a:srgbClr val="000000"/>
                </a:solidFill>
              </a:rPr>
              <a:t>Their survey found several types of patterns: </a:t>
            </a:r>
          </a:p>
          <a:p>
            <a:pPr lvl="2" algn="just" eaLnBrk="1" hangingPunct="1">
              <a:defRPr/>
            </a:pPr>
            <a:r>
              <a:rPr lang="en-US" sz="1500" dirty="0" smtClean="0">
                <a:solidFill>
                  <a:srgbClr val="000000"/>
                </a:solidFill>
              </a:rPr>
              <a:t>Aggregation</a:t>
            </a:r>
          </a:p>
          <a:p>
            <a:pPr lvl="2" algn="just" eaLnBrk="1" hangingPunct="1">
              <a:defRPr/>
            </a:pPr>
            <a:r>
              <a:rPr lang="en-US" sz="1500" dirty="0" smtClean="0">
                <a:solidFill>
                  <a:srgbClr val="000000"/>
                </a:solidFill>
              </a:rPr>
              <a:t>Alternate UI or specialized use </a:t>
            </a:r>
          </a:p>
          <a:p>
            <a:pPr lvl="2" algn="just" eaLnBrk="1" hangingPunct="1">
              <a:defRPr/>
            </a:pPr>
            <a:r>
              <a:rPr lang="en-US" sz="1500" dirty="0" smtClean="0">
                <a:solidFill>
                  <a:srgbClr val="000000"/>
                </a:solidFill>
              </a:rPr>
              <a:t>Personalization </a:t>
            </a:r>
          </a:p>
          <a:p>
            <a:pPr lvl="2" algn="just" eaLnBrk="1" hangingPunct="1">
              <a:defRPr/>
            </a:pPr>
            <a:r>
              <a:rPr lang="en-US" sz="1500" dirty="0" smtClean="0">
                <a:solidFill>
                  <a:srgbClr val="000000"/>
                </a:solidFill>
              </a:rPr>
              <a:t>Focused view of data</a:t>
            </a:r>
            <a:endParaRPr lang="en-US" sz="1800" dirty="0" smtClean="0">
              <a:solidFill>
                <a:srgbClr val="000000"/>
              </a:solidFill>
            </a:endParaRPr>
          </a:p>
          <a:p>
            <a:pPr lvl="1" algn="just" eaLnBrk="1" hangingPunct="1">
              <a:buNone/>
              <a:defRPr/>
            </a:pPr>
            <a:endParaRPr lang="en-US" sz="1800" dirty="0" smtClean="0">
              <a:solidFill>
                <a:srgbClr val="000000"/>
              </a:solidFill>
            </a:endParaRPr>
          </a:p>
          <a:p>
            <a:pPr algn="just" eaLnBrk="1" hangingPunct="1">
              <a:buNone/>
              <a:defRPr/>
            </a:pPr>
            <a:endParaRPr lang="en-US" sz="2200" dirty="0" smtClean="0">
              <a:solidFill>
                <a:srgbClr val="000000"/>
              </a:solidFill>
            </a:endParaRPr>
          </a:p>
          <a:p>
            <a:pPr lvl="1" algn="just" eaLnBrk="1" hangingPunct="1">
              <a:defRPr/>
            </a:pPr>
            <a:endParaRPr lang="en-US" sz="1800" dirty="0" smtClean="0">
              <a:solidFill>
                <a:srgbClr val="000000"/>
              </a:solidFill>
            </a:endParaRPr>
          </a:p>
          <a:p>
            <a:pPr lvl="1" algn="just" eaLnBrk="1" hangingPunct="1">
              <a:defRPr/>
            </a:pPr>
            <a:endParaRPr lang="en-US" sz="12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22</a:t>
            </a:fld>
            <a:endParaRPr lang="en-US" altLang="en-US" dirty="0">
              <a:solidFill>
                <a:srgbClr val="000000"/>
              </a:solidFill>
            </a:endParaRPr>
          </a:p>
        </p:txBody>
      </p:sp>
      <p:sp>
        <p:nvSpPr>
          <p:cNvPr id="5" name="Rectangle 2"/>
          <p:cNvSpPr>
            <a:spLocks noGrp="1" noChangeArrowheads="1"/>
          </p:cNvSpPr>
          <p:nvPr>
            <p:ph type="title"/>
          </p:nvPr>
        </p:nvSpPr>
        <p:spPr>
          <a:xfrm>
            <a:off x="304800" y="228600"/>
            <a:ext cx="8686800" cy="788988"/>
          </a:xfrm>
        </p:spPr>
        <p:txBody>
          <a:bodyPr/>
          <a:lstStyle/>
          <a:p>
            <a:pPr eaLnBrk="1" hangingPunct="1"/>
            <a:r>
              <a:rPr lang="en-US" dirty="0" smtClean="0"/>
              <a:t>Design</a:t>
            </a:r>
            <a:r>
              <a:rPr lang="en-US" dirty="0" smtClean="0">
                <a:solidFill>
                  <a:srgbClr val="7C1302"/>
                </a:solidFill>
              </a:rPr>
              <a:t/>
            </a:r>
            <a:br>
              <a:rPr lang="en-US" dirty="0" smtClean="0">
                <a:solidFill>
                  <a:srgbClr val="7C1302"/>
                </a:solidFill>
              </a:rPr>
            </a:br>
            <a:r>
              <a:rPr lang="en-US" sz="1600" dirty="0" smtClean="0">
                <a:solidFill>
                  <a:srgbClr val="000000"/>
                </a:solidFill>
              </a:rPr>
              <a:t>Only limited work exists in the end user design space – and it points to implicit design</a:t>
            </a: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br>
              <a:rPr lang="en-US" dirty="0" smtClean="0"/>
            </a:br>
            <a:r>
              <a:rPr lang="en-US" sz="1800" dirty="0" smtClean="0">
                <a:solidFill>
                  <a:schemeClr val="tx1"/>
                </a:solidFill>
              </a:rPr>
              <a:t> Patterns in Mashups 				             </a:t>
            </a:r>
            <a:r>
              <a:rPr lang="en-US" sz="1800" b="0" dirty="0" smtClean="0">
                <a:solidFill>
                  <a:srgbClr val="C00000"/>
                </a:solidFill>
              </a:rPr>
              <a:t>[Wong et al, </a:t>
            </a:r>
            <a:r>
              <a:rPr lang="en-US" sz="1800" b="0" dirty="0" smtClean="0">
                <a:solidFill>
                  <a:srgbClr val="C00000"/>
                </a:solidFill>
              </a:rPr>
              <a:t>2007]</a:t>
            </a:r>
            <a:endParaRPr lang="en-US" sz="1800" b="0" dirty="0">
              <a:solidFill>
                <a:srgbClr val="C00000"/>
              </a:solidFill>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23</a:t>
            </a:fld>
            <a:endParaRPr lang="en-US" altLang="en-US" dirty="0">
              <a:solidFill>
                <a:srgbClr val="000000"/>
              </a:solidFill>
            </a:endParaRPr>
          </a:p>
        </p:txBody>
      </p:sp>
      <p:pic>
        <p:nvPicPr>
          <p:cNvPr id="44034" name="Picture 2"/>
          <p:cNvPicPr>
            <a:picLocks noGrp="1" noChangeAspect="1" noChangeArrowheads="1"/>
          </p:cNvPicPr>
          <p:nvPr>
            <p:ph idx="1"/>
          </p:nvPr>
        </p:nvPicPr>
        <p:blipFill>
          <a:blip r:embed="rId2" cstate="print"/>
          <a:srcRect/>
          <a:stretch>
            <a:fillRect/>
          </a:stretch>
        </p:blipFill>
        <p:spPr bwMode="auto">
          <a:xfrm>
            <a:off x="0" y="1295400"/>
            <a:ext cx="8765554"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Reuse</a:t>
            </a:r>
            <a:br>
              <a:rPr lang="en-US" dirty="0" smtClean="0"/>
            </a:br>
            <a:r>
              <a:rPr lang="en-US" sz="1600" dirty="0" smtClean="0">
                <a:solidFill>
                  <a:schemeClr val="tx1"/>
                </a:solidFill>
              </a:rPr>
              <a:t>Composition/Packaging as a form of Reuse</a:t>
            </a:r>
            <a:endParaRPr lang="en-US" sz="1600" dirty="0">
              <a:solidFill>
                <a:schemeClr val="tx1"/>
              </a:solidFill>
            </a:endParaRPr>
          </a:p>
        </p:txBody>
      </p:sp>
      <p:sp>
        <p:nvSpPr>
          <p:cNvPr id="3" name="Content Placeholder 2"/>
          <p:cNvSpPr>
            <a:spLocks noGrp="1"/>
          </p:cNvSpPr>
          <p:nvPr>
            <p:ph idx="1"/>
          </p:nvPr>
        </p:nvSpPr>
        <p:spPr/>
        <p:txBody>
          <a:bodyPr/>
          <a:lstStyle/>
          <a:p>
            <a:pPr eaLnBrk="1" hangingPunct="1"/>
            <a:r>
              <a:rPr lang="en-US" sz="2200" dirty="0" smtClean="0"/>
              <a:t>Models for composition of elements</a:t>
            </a:r>
          </a:p>
          <a:p>
            <a:pPr lvl="1" eaLnBrk="1" hangingPunct="1"/>
            <a:r>
              <a:rPr lang="en-US" sz="2000" dirty="0" smtClean="0"/>
              <a:t>Use patterns to guide mashups 			     </a:t>
            </a:r>
            <a:r>
              <a:rPr lang="en-US" sz="2000" dirty="0" smtClean="0"/>
              <a:t>        [</a:t>
            </a:r>
            <a:r>
              <a:rPr lang="en-US" sz="1600" dirty="0" smtClean="0">
                <a:solidFill>
                  <a:srgbClr val="C00000"/>
                </a:solidFill>
                <a:ea typeface="+mn-ea"/>
                <a:cs typeface="+mn-cs"/>
              </a:rPr>
              <a:t>Wong</a:t>
            </a:r>
            <a:r>
              <a:rPr lang="en-US" sz="2000" dirty="0" smtClean="0"/>
              <a:t>]</a:t>
            </a:r>
            <a:endParaRPr lang="en-US" sz="2000" dirty="0" smtClean="0"/>
          </a:p>
          <a:p>
            <a:pPr lvl="1" eaLnBrk="1" hangingPunct="1"/>
            <a:r>
              <a:rPr lang="en-US" sz="2000" dirty="0" smtClean="0"/>
              <a:t>Managing service compositions with many component proprietors                                                                            [</a:t>
            </a:r>
            <a:r>
              <a:rPr lang="en-US" sz="1600" dirty="0" smtClean="0">
                <a:solidFill>
                  <a:srgbClr val="C00000"/>
                </a:solidFill>
                <a:ea typeface="+mn-ea"/>
                <a:cs typeface="+mn-cs"/>
              </a:rPr>
              <a:t>Coutaz</a:t>
            </a:r>
            <a:r>
              <a:rPr lang="en-US" sz="2000" dirty="0" smtClean="0"/>
              <a:t>]</a:t>
            </a:r>
          </a:p>
          <a:p>
            <a:pPr eaLnBrk="1" hangingPunct="1"/>
            <a:endParaRPr lang="en-US" sz="2100" dirty="0" smtClean="0"/>
          </a:p>
          <a:p>
            <a:pPr eaLnBrk="1" hangingPunct="1"/>
            <a:r>
              <a:rPr lang="en-US" sz="2100" dirty="0" smtClean="0"/>
              <a:t>Package new capability as plugins or extensions for existing systems                                                         [</a:t>
            </a:r>
            <a:r>
              <a:rPr lang="en-US" sz="1600" dirty="0" smtClean="0">
                <a:solidFill>
                  <a:srgbClr val="C00000"/>
                </a:solidFill>
              </a:rPr>
              <a:t>Scaffidi, Stoitsev, Sestoff</a:t>
            </a:r>
            <a:r>
              <a:rPr lang="en-US" sz="2100" dirty="0" smtClean="0"/>
              <a:t>]</a:t>
            </a:r>
          </a:p>
          <a:p>
            <a:pPr lvl="1" eaLnBrk="1" hangingPunct="1"/>
            <a:r>
              <a:rPr lang="en-US" sz="1800" dirty="0" smtClean="0"/>
              <a:t>Moving</a:t>
            </a:r>
            <a:r>
              <a:rPr lang="en-US" sz="1600" dirty="0" smtClean="0"/>
              <a:t> </a:t>
            </a:r>
            <a:r>
              <a:rPr lang="en-US" sz="1800" dirty="0" smtClean="0"/>
              <a:t>data</a:t>
            </a:r>
            <a:r>
              <a:rPr lang="en-US" sz="1600" dirty="0" smtClean="0"/>
              <a:t> </a:t>
            </a:r>
            <a:r>
              <a:rPr lang="en-US" sz="1800" dirty="0" smtClean="0"/>
              <a:t>among</a:t>
            </a:r>
            <a:r>
              <a:rPr lang="en-US" sz="1600" dirty="0" smtClean="0"/>
              <a:t> </a:t>
            </a:r>
            <a:r>
              <a:rPr lang="en-US" sz="1800" dirty="0" smtClean="0"/>
              <a:t>applications and integrating with existing applications by packaging data as plugins of various kinds</a:t>
            </a:r>
          </a:p>
          <a:p>
            <a:pPr lvl="1" eaLnBrk="1" hangingPunct="1"/>
            <a:endParaRPr lang="en-US" sz="1700" dirty="0" smtClean="0"/>
          </a:p>
          <a:p>
            <a:pPr eaLnBrk="1" hangingPunct="1"/>
            <a:r>
              <a:rPr lang="en-US" sz="2100" dirty="0" smtClean="0"/>
              <a:t>Finding resources</a:t>
            </a:r>
          </a:p>
          <a:p>
            <a:pPr lvl="1" eaLnBrk="1" hangingPunct="1"/>
            <a:r>
              <a:rPr lang="en-US" sz="2000" dirty="0" smtClean="0"/>
              <a:t>Provide hierarchy of repositories from personal to local to global 							           [</a:t>
            </a:r>
            <a:r>
              <a:rPr lang="en-US" sz="1600" dirty="0" smtClean="0">
                <a:solidFill>
                  <a:srgbClr val="C00000"/>
                </a:solidFill>
                <a:ea typeface="+mn-ea"/>
                <a:cs typeface="+mn-cs"/>
              </a:rPr>
              <a:t>Scaffidi</a:t>
            </a:r>
            <a:r>
              <a:rPr lang="en-US" sz="2000" dirty="0" smtClean="0"/>
              <a:t>]</a:t>
            </a:r>
          </a:p>
          <a:p>
            <a:pPr lvl="1" eaLnBrk="1" hangingPunct="1"/>
            <a:r>
              <a:rPr lang="en-US" sz="2000" dirty="0" smtClean="0"/>
              <a:t>Finding services                                                                  [</a:t>
            </a:r>
            <a:r>
              <a:rPr lang="en-US" sz="1600" dirty="0" smtClean="0">
                <a:solidFill>
                  <a:srgbClr val="C00000"/>
                </a:solidFill>
                <a:ea typeface="+mn-ea"/>
                <a:cs typeface="+mn-cs"/>
              </a:rPr>
              <a:t>Doerner</a:t>
            </a:r>
            <a:r>
              <a:rPr lang="en-US" sz="2000" dirty="0" smtClean="0"/>
              <a:t>]</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24</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914400"/>
          </a:xfrm>
        </p:spPr>
        <p:txBody>
          <a:bodyPr/>
          <a:lstStyle/>
          <a:p>
            <a:pPr eaLnBrk="1" hangingPunct="1">
              <a:defRPr/>
            </a:pPr>
            <a:r>
              <a:rPr lang="en-US" dirty="0" smtClean="0"/>
              <a:t>Reuse</a:t>
            </a:r>
            <a:br>
              <a:rPr lang="en-US" dirty="0" smtClean="0"/>
            </a:br>
            <a:r>
              <a:rPr lang="en-US" sz="2000" dirty="0" smtClean="0">
                <a:solidFill>
                  <a:schemeClr val="tx1"/>
                </a:solidFill>
              </a:rPr>
              <a:t> Repositories of end-user code: The good, the great, and the “other”</a:t>
            </a:r>
            <a:r>
              <a:rPr lang="en-US" dirty="0" smtClean="0"/>
              <a:t/>
            </a:r>
            <a:br>
              <a:rPr lang="en-US" dirty="0" smtClean="0"/>
            </a:br>
            <a:endParaRPr lang="en-US" dirty="0" smtClean="0"/>
          </a:p>
        </p:txBody>
      </p:sp>
      <p:pic>
        <p:nvPicPr>
          <p:cNvPr id="4099" name="Picture 2"/>
          <p:cNvPicPr>
            <a:picLocks noChangeAspect="1" noChangeArrowheads="1"/>
          </p:cNvPicPr>
          <p:nvPr/>
        </p:nvPicPr>
        <p:blipFill>
          <a:blip r:embed="rId3" cstate="print"/>
          <a:srcRect l="32433" t="6683" r="9479" b="30556"/>
          <a:stretch>
            <a:fillRect/>
          </a:stretch>
        </p:blipFill>
        <p:spPr bwMode="auto">
          <a:xfrm>
            <a:off x="4800600" y="1828800"/>
            <a:ext cx="3886200" cy="3311525"/>
          </a:xfrm>
          <a:prstGeom prst="rect">
            <a:avLst/>
          </a:prstGeom>
          <a:noFill/>
          <a:ln w="25400" algn="ctr">
            <a:noFill/>
            <a:miter lim="800000"/>
            <a:headEnd/>
            <a:tailEnd/>
          </a:ln>
        </p:spPr>
      </p:pic>
      <p:sp>
        <p:nvSpPr>
          <p:cNvPr id="4100" name="TextBox 4"/>
          <p:cNvSpPr txBox="1">
            <a:spLocks noChangeArrowheads="1"/>
          </p:cNvSpPr>
          <p:nvPr/>
        </p:nvSpPr>
        <p:spPr bwMode="auto">
          <a:xfrm>
            <a:off x="471488" y="6081713"/>
            <a:ext cx="8610600" cy="246062"/>
          </a:xfrm>
          <a:prstGeom prst="rect">
            <a:avLst/>
          </a:prstGeom>
          <a:noFill/>
          <a:ln w="9525">
            <a:noFill/>
            <a:miter lim="800000"/>
            <a:headEnd/>
            <a:tailEnd/>
          </a:ln>
        </p:spPr>
        <p:txBody>
          <a:bodyPr>
            <a:spAutoFit/>
          </a:bodyPr>
          <a:lstStyle/>
          <a:p>
            <a:pPr algn="r"/>
            <a:r>
              <a:rPr lang="en-US" sz="1000" dirty="0"/>
              <a:t>C. Bogart, et al. End-User Programming in the Wild: A Field Study of CoScripter Scripts. VL/HCC 2008.</a:t>
            </a:r>
          </a:p>
        </p:txBody>
      </p:sp>
      <p:sp>
        <p:nvSpPr>
          <p:cNvPr id="4101" name="Rectangle 6"/>
          <p:cNvSpPr>
            <a:spLocks noChangeArrowheads="1"/>
          </p:cNvSpPr>
          <p:nvPr/>
        </p:nvSpPr>
        <p:spPr bwMode="auto">
          <a:xfrm>
            <a:off x="4800600" y="4876800"/>
            <a:ext cx="609600" cy="381000"/>
          </a:xfrm>
          <a:prstGeom prst="rect">
            <a:avLst/>
          </a:prstGeom>
          <a:solidFill>
            <a:schemeClr val="bg1"/>
          </a:solidFill>
          <a:ln w="25400" algn="ctr">
            <a:noFill/>
            <a:round/>
            <a:headEnd/>
            <a:tailEnd/>
          </a:ln>
        </p:spPr>
        <p:txBody>
          <a:bodyPr wrap="none" anchor="ctr"/>
          <a:lstStyle/>
          <a:p>
            <a:endParaRPr lang="en-US" dirty="0"/>
          </a:p>
        </p:txBody>
      </p:sp>
      <p:sp>
        <p:nvSpPr>
          <p:cNvPr id="6" name="TextBox 5"/>
          <p:cNvSpPr txBox="1"/>
          <p:nvPr/>
        </p:nvSpPr>
        <p:spPr>
          <a:xfrm>
            <a:off x="500063" y="2133600"/>
            <a:ext cx="4833937" cy="3237809"/>
          </a:xfrm>
          <a:prstGeom prst="rect">
            <a:avLst/>
          </a:prstGeom>
          <a:noFill/>
        </p:spPr>
        <p:txBody>
          <a:bodyPr>
            <a:spAutoFit/>
          </a:bodyPr>
          <a:lstStyle/>
          <a:p>
            <a:pPr marL="342900" indent="-342900" fontAlgn="base">
              <a:spcBef>
                <a:spcPct val="20000"/>
              </a:spcBef>
              <a:spcAft>
                <a:spcPct val="0"/>
              </a:spcAft>
              <a:buClr>
                <a:schemeClr val="tx2"/>
              </a:buClr>
              <a:buSzPct val="70000"/>
              <a:buFont typeface="Wingdings" pitchFamily="2" charset="2"/>
              <a:buChar char="l"/>
              <a:defRPr/>
            </a:pPr>
            <a:r>
              <a:rPr lang="en-US" sz="2200" dirty="0" smtClean="0"/>
              <a:t>Of 1445 CoScripter macros</a:t>
            </a:r>
          </a:p>
          <a:p>
            <a:pPr marL="692150" lvl="1" indent="-347663" fontAlgn="base">
              <a:spcBef>
                <a:spcPct val="20000"/>
              </a:spcBef>
              <a:spcAft>
                <a:spcPct val="0"/>
              </a:spcAft>
              <a:buClr>
                <a:schemeClr val="accent2"/>
              </a:buClr>
              <a:buSzPct val="70000"/>
              <a:buFont typeface="Wingdings" pitchFamily="2" charset="2"/>
              <a:buChar char="l"/>
              <a:defRPr/>
            </a:pPr>
            <a:r>
              <a:rPr lang="en-US" sz="2000" dirty="0" smtClean="0"/>
              <a:t> ~ 10% had many runs</a:t>
            </a:r>
          </a:p>
          <a:p>
            <a:pPr marL="692150" lvl="1" indent="-347663" fontAlgn="base">
              <a:spcBef>
                <a:spcPct val="20000"/>
              </a:spcBef>
              <a:spcAft>
                <a:spcPct val="0"/>
              </a:spcAft>
              <a:buClr>
                <a:schemeClr val="accent2"/>
              </a:buClr>
              <a:buSzPct val="70000"/>
              <a:buFont typeface="Wingdings" pitchFamily="2" charset="2"/>
              <a:buChar char="l"/>
              <a:defRPr/>
            </a:pPr>
            <a:r>
              <a:rPr lang="en-US" sz="2000" dirty="0" smtClean="0"/>
              <a:t>~ 10% had many users</a:t>
            </a:r>
          </a:p>
          <a:p>
            <a:pPr marL="692150" lvl="1" indent="-347663" fontAlgn="base">
              <a:spcBef>
                <a:spcPct val="20000"/>
              </a:spcBef>
              <a:spcAft>
                <a:spcPct val="0"/>
              </a:spcAft>
              <a:buClr>
                <a:schemeClr val="accent2"/>
              </a:buClr>
              <a:buSzPct val="70000"/>
              <a:buFont typeface="Wingdings" pitchFamily="2" charset="2"/>
              <a:buChar char="l"/>
              <a:defRPr/>
            </a:pPr>
            <a:r>
              <a:rPr lang="en-US" sz="2000" dirty="0" smtClean="0"/>
              <a:t>~ 80% were “other”</a:t>
            </a:r>
          </a:p>
          <a:p>
            <a:pPr marL="692150" lvl="1" indent="-347663" fontAlgn="base">
              <a:spcBef>
                <a:spcPct val="20000"/>
              </a:spcBef>
              <a:spcAft>
                <a:spcPct val="0"/>
              </a:spcAft>
              <a:buClr>
                <a:schemeClr val="accent2"/>
              </a:buClr>
              <a:buSzPct val="70000"/>
              <a:buFont typeface="Wingdings" pitchFamily="2" charset="2"/>
              <a:buChar char="l"/>
              <a:defRPr/>
            </a:pPr>
            <a:endParaRPr lang="en-US" sz="2000" dirty="0" smtClean="0"/>
          </a:p>
          <a:p>
            <a:pPr marL="234950" indent="-347663" fontAlgn="base">
              <a:spcBef>
                <a:spcPct val="20000"/>
              </a:spcBef>
              <a:spcAft>
                <a:spcPct val="0"/>
              </a:spcAft>
              <a:buClr>
                <a:schemeClr val="accent2"/>
              </a:buClr>
              <a:buSzPct val="70000"/>
              <a:buFont typeface="Wingdings" pitchFamily="2" charset="2"/>
              <a:buChar char="l"/>
              <a:defRPr/>
            </a:pPr>
            <a:r>
              <a:rPr lang="en-US" sz="2200" dirty="0" smtClean="0"/>
              <a:t>This is one of the largest web macro repository, with </a:t>
            </a:r>
            <a:r>
              <a:rPr lang="en-US" dirty="0">
                <a:solidFill>
                  <a:schemeClr val="tx1">
                    <a:lumMod val="65000"/>
                    <a:lumOff val="35000"/>
                  </a:schemeClr>
                </a:solidFill>
              </a:rPr>
              <a:t/>
            </a:r>
            <a:br>
              <a:rPr lang="en-US" dirty="0">
                <a:solidFill>
                  <a:schemeClr val="tx1">
                    <a:lumMod val="65000"/>
                    <a:lumOff val="35000"/>
                  </a:schemeClr>
                </a:solidFill>
              </a:rPr>
            </a:br>
            <a:r>
              <a:rPr lang="en-US" sz="2000" dirty="0"/>
              <a:t>&gt; 6000 users, &gt; 3000 “public” scripts</a:t>
            </a:r>
          </a:p>
          <a:p>
            <a:pPr algn="l">
              <a:defRPr/>
            </a:pPr>
            <a:endParaRPr lang="en-US" sz="2000" dirty="0">
              <a:solidFill>
                <a:schemeClr val="bg2"/>
              </a:solidFill>
            </a:endParaRPr>
          </a:p>
        </p:txBody>
      </p:sp>
      <p:sp>
        <p:nvSpPr>
          <p:cNvPr id="8" name="TextBox 7"/>
          <p:cNvSpPr txBox="1"/>
          <p:nvPr/>
        </p:nvSpPr>
        <p:spPr>
          <a:xfrm>
            <a:off x="6477000" y="1143000"/>
            <a:ext cx="2133600" cy="381000"/>
          </a:xfrm>
          <a:prstGeom prst="rect">
            <a:avLst/>
          </a:prstGeom>
          <a:noFill/>
        </p:spPr>
        <p:txBody>
          <a:bodyPr wrap="square" rtlCol="0">
            <a:spAutoFit/>
          </a:bodyPr>
          <a:lstStyle/>
          <a:p>
            <a:r>
              <a:rPr lang="en-US" dirty="0" smtClean="0"/>
              <a:t>[</a:t>
            </a:r>
            <a:r>
              <a:rPr lang="en-US" dirty="0" smtClean="0">
                <a:solidFill>
                  <a:schemeClr val="accent2"/>
                </a:solidFill>
              </a:rPr>
              <a:t>Bogart, 2008</a:t>
            </a:r>
            <a:r>
              <a:rPr lang="en-US" dirty="0" smtClean="0"/>
              <a:t>]</a:t>
            </a:r>
            <a:endParaRPr lang="en-US" dirty="0"/>
          </a:p>
        </p:txBody>
      </p:sp>
      <p:sp>
        <p:nvSpPr>
          <p:cNvPr id="9" name="Rectangle 8"/>
          <p:cNvSpPr/>
          <p:nvPr/>
        </p:nvSpPr>
        <p:spPr>
          <a:xfrm>
            <a:off x="381000" y="5410200"/>
            <a:ext cx="4572000" cy="369332"/>
          </a:xfrm>
          <a:prstGeom prst="rect">
            <a:avLst/>
          </a:prstGeom>
        </p:spPr>
        <p:txBody>
          <a:bodyPr>
            <a:spAutoFit/>
          </a:bodyPr>
          <a:lstStyle/>
          <a:p>
            <a:r>
              <a:rPr lang="en-US" dirty="0" smtClean="0">
                <a:hlinkClick r:id="rId4"/>
              </a:rPr>
              <a:t>Code-scripter Demo</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26</a:t>
            </a:fld>
            <a:endParaRPr lang="en-US" altLang="en-US" dirty="0">
              <a:solidFill>
                <a:srgbClr val="000000"/>
              </a:solidFill>
            </a:endParaRPr>
          </a:p>
        </p:txBody>
      </p:sp>
      <p:sp>
        <p:nvSpPr>
          <p:cNvPr id="7" name="Title 1"/>
          <p:cNvSpPr>
            <a:spLocks noGrp="1"/>
          </p:cNvSpPr>
          <p:nvPr>
            <p:ph type="title"/>
          </p:nvPr>
        </p:nvSpPr>
        <p:spPr>
          <a:xfrm>
            <a:off x="228600" y="122238"/>
            <a:ext cx="8458200" cy="868362"/>
          </a:xfrm>
        </p:spPr>
        <p:txBody>
          <a:bodyPr/>
          <a:lstStyle/>
          <a:p>
            <a:pPr eaLnBrk="1" hangingPunct="1">
              <a:defRPr/>
            </a:pPr>
            <a:r>
              <a:rPr lang="en-US" dirty="0" smtClean="0"/>
              <a:t>Reuse</a:t>
            </a:r>
            <a:br>
              <a:rPr lang="en-US" dirty="0" smtClean="0"/>
            </a:br>
            <a:r>
              <a:rPr lang="en-US" sz="2000" b="0" dirty="0" smtClean="0">
                <a:solidFill>
                  <a:schemeClr val="tx1"/>
                </a:solidFill>
              </a:rPr>
              <a:t>Predicting Reuse of End-User Web Macro Scripts</a:t>
            </a:r>
            <a:endParaRPr lang="en-US" b="0" dirty="0" smtClean="0"/>
          </a:p>
        </p:txBody>
      </p:sp>
      <p:sp>
        <p:nvSpPr>
          <p:cNvPr id="8" name="TextBox 7"/>
          <p:cNvSpPr txBox="1"/>
          <p:nvPr/>
        </p:nvSpPr>
        <p:spPr>
          <a:xfrm>
            <a:off x="6553200" y="609600"/>
            <a:ext cx="2133600" cy="381000"/>
          </a:xfrm>
          <a:prstGeom prst="rect">
            <a:avLst/>
          </a:prstGeom>
          <a:noFill/>
        </p:spPr>
        <p:txBody>
          <a:bodyPr wrap="square" rtlCol="0">
            <a:spAutoFit/>
          </a:bodyPr>
          <a:lstStyle/>
          <a:p>
            <a:r>
              <a:rPr lang="en-US" dirty="0" smtClean="0"/>
              <a:t>[</a:t>
            </a:r>
            <a:r>
              <a:rPr lang="en-US" dirty="0" smtClean="0">
                <a:solidFill>
                  <a:schemeClr val="accent2"/>
                </a:solidFill>
              </a:rPr>
              <a:t>Scaffidi, 2009</a:t>
            </a:r>
            <a:r>
              <a:rPr lang="en-US" dirty="0" smtClean="0"/>
              <a:t>]</a:t>
            </a:r>
            <a:endParaRPr lang="en-US" dirty="0"/>
          </a:p>
        </p:txBody>
      </p:sp>
      <p:sp>
        <p:nvSpPr>
          <p:cNvPr id="9" name="Rectangle 3"/>
          <p:cNvSpPr txBox="1">
            <a:spLocks noChangeArrowheads="1"/>
          </p:cNvSpPr>
          <p:nvPr/>
        </p:nvSpPr>
        <p:spPr bwMode="auto">
          <a:xfrm>
            <a:off x="228600" y="1295401"/>
            <a:ext cx="85344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tx2"/>
              </a:buClr>
              <a:buSzPct val="70000"/>
              <a:buFont typeface="Wingdings" pitchFamily="2" charset="2"/>
              <a:buNone/>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Identified 35 </a:t>
            </a:r>
            <a:r>
              <a:rPr kumimoji="0" lang="en-US" b="0" i="1" u="none" strike="noStrike" kern="0" cap="none" spc="0" normalizeH="0" baseline="0" noProof="0" dirty="0" smtClean="0">
                <a:ln>
                  <a:noFill/>
                </a:ln>
                <a:solidFill>
                  <a:schemeClr val="tx1"/>
                </a:solidFill>
                <a:effectLst/>
                <a:uLnTx/>
                <a:uFillTx/>
                <a:latin typeface="+mn-lt"/>
                <a:ea typeface="+mn-ea"/>
                <a:cs typeface="+mn-cs"/>
              </a:rPr>
              <a:t>candidate</a:t>
            </a:r>
            <a:r>
              <a:rPr kumimoji="0" lang="en-US" b="0" i="0" u="none" strike="noStrike" kern="0" cap="none" spc="0" normalizeH="0" baseline="0" noProof="0" dirty="0" smtClean="0">
                <a:ln>
                  <a:noFill/>
                </a:ln>
                <a:solidFill>
                  <a:schemeClr val="tx1"/>
                </a:solidFill>
                <a:effectLst/>
                <a:uLnTx/>
                <a:uFillTx/>
                <a:latin typeface="+mn-lt"/>
                <a:ea typeface="+mn-ea"/>
                <a:cs typeface="+mn-cs"/>
              </a:rPr>
              <a:t> traits in 8 categories</a:t>
            </a:r>
          </a:p>
          <a:p>
            <a:pPr marL="342900" marR="0" lvl="0" indent="-342900" algn="l" defTabSz="914400" rtl="0" eaLnBrk="1" fontAlgn="base" latinLnBrk="0" hangingPunct="1">
              <a:lnSpc>
                <a:spcPct val="90000"/>
              </a:lnSpc>
              <a:spcBef>
                <a:spcPct val="20000"/>
              </a:spcBef>
              <a:spcAft>
                <a:spcPct val="0"/>
              </a:spcAft>
              <a:buClr>
                <a:schemeClr val="tx2"/>
              </a:buClr>
              <a:buSzPct val="70000"/>
              <a:buFont typeface="Wingdings" pitchFamily="2" charset="2"/>
              <a:buChar char="l"/>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Mass appeal – </a:t>
            </a:r>
            <a:r>
              <a:rPr kumimoji="0" lang="en-US" sz="1400" b="0" i="0" u="none" strike="noStrike" kern="0" cap="none" spc="0" normalizeH="0" baseline="0" noProof="0" dirty="0" err="1" smtClean="0">
                <a:ln>
                  <a:noFill/>
                </a:ln>
                <a:solidFill>
                  <a:schemeClr val="tx1"/>
                </a:solidFill>
                <a:effectLst/>
                <a:uLnTx/>
                <a:uFillTx/>
                <a:latin typeface="+mn-lt"/>
                <a:ea typeface="+mn-ea"/>
                <a:cs typeface="+mn-cs"/>
              </a:rPr>
              <a:t>eg</a:t>
            </a:r>
            <a:r>
              <a:rPr kumimoji="0" lang="en-US" sz="1400" b="0" i="0" u="none" strike="noStrike" kern="0" cap="none" spc="0" normalizeH="0" baseline="0" noProof="0" dirty="0" smtClean="0">
                <a:ln>
                  <a:noFill/>
                </a:ln>
                <a:solidFill>
                  <a:schemeClr val="tx1"/>
                </a:solidFill>
                <a:effectLst/>
                <a:uLnTx/>
                <a:uFillTx/>
                <a:latin typeface="+mn-lt"/>
                <a:ea typeface="+mn-ea"/>
                <a:cs typeface="+mn-cs"/>
              </a:rPr>
              <a:t> popular keywords		F</a:t>
            </a:r>
          </a:p>
          <a:p>
            <a:pPr marL="342900" marR="0" lvl="0" indent="-342900" algn="l" defTabSz="914400" rtl="0" eaLnBrk="1" fontAlgn="base" latinLnBrk="0" hangingPunct="1">
              <a:lnSpc>
                <a:spcPct val="90000"/>
              </a:lnSpc>
              <a:spcBef>
                <a:spcPct val="20000"/>
              </a:spcBef>
              <a:spcAft>
                <a:spcPct val="0"/>
              </a:spcAft>
              <a:buClr>
                <a:schemeClr val="tx2"/>
              </a:buClr>
              <a:buSzPct val="70000"/>
              <a:buFont typeface="Wingdings" pitchFamily="2" charset="2"/>
              <a:buChar char="l"/>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Language – </a:t>
            </a:r>
            <a:r>
              <a:rPr kumimoji="0" lang="en-US" sz="1400" b="0" i="0" u="none" strike="noStrike" kern="0" cap="none" spc="0" normalizeH="0" baseline="0" noProof="0" dirty="0" err="1" smtClean="0">
                <a:ln>
                  <a:noFill/>
                </a:ln>
                <a:solidFill>
                  <a:schemeClr val="tx1"/>
                </a:solidFill>
                <a:effectLst/>
                <a:uLnTx/>
                <a:uFillTx/>
                <a:latin typeface="+mn-lt"/>
                <a:ea typeface="+mn-ea"/>
                <a:cs typeface="+mn-cs"/>
              </a:rPr>
              <a:t>eg</a:t>
            </a:r>
            <a:r>
              <a:rPr kumimoji="0" lang="en-US" sz="1400" b="0" i="0" u="none" strike="noStrike" kern="0" cap="none" spc="0" normalizeH="0" baseline="0" noProof="0" dirty="0" smtClean="0">
                <a:ln>
                  <a:noFill/>
                </a:ln>
                <a:solidFill>
                  <a:schemeClr val="tx1"/>
                </a:solidFill>
                <a:effectLst/>
                <a:uLnTx/>
                <a:uFillTx/>
                <a:latin typeface="+mn-lt"/>
                <a:ea typeface="+mn-ea"/>
                <a:cs typeface="+mn-cs"/>
              </a:rPr>
              <a:t> data values are in English		U</a:t>
            </a:r>
          </a:p>
          <a:p>
            <a:pPr marL="342900" marR="0" lvl="0" indent="-342900" algn="l" defTabSz="914400" rtl="0" eaLnBrk="1" fontAlgn="base" latinLnBrk="0" hangingPunct="1">
              <a:lnSpc>
                <a:spcPct val="90000"/>
              </a:lnSpc>
              <a:spcBef>
                <a:spcPct val="20000"/>
              </a:spcBef>
              <a:spcAft>
                <a:spcPct val="0"/>
              </a:spcAft>
              <a:buClr>
                <a:schemeClr val="tx2"/>
              </a:buClr>
              <a:buSzPct val="70000"/>
              <a:buFont typeface="Wingdings" pitchFamily="2" charset="2"/>
              <a:buChar char="l"/>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Annotations – </a:t>
            </a:r>
            <a:r>
              <a:rPr kumimoji="0" lang="en-US" sz="1400" b="0" i="0" u="none" strike="noStrike" kern="0" cap="none" spc="0" normalizeH="0" baseline="0" noProof="0" dirty="0" err="1" smtClean="0">
                <a:ln>
                  <a:noFill/>
                </a:ln>
                <a:solidFill>
                  <a:schemeClr val="tx1"/>
                </a:solidFill>
                <a:effectLst/>
                <a:uLnTx/>
                <a:uFillTx/>
                <a:latin typeface="+mn-lt"/>
                <a:ea typeface="+mn-ea"/>
                <a:cs typeface="+mn-cs"/>
              </a:rPr>
              <a:t>eg</a:t>
            </a:r>
            <a:r>
              <a:rPr kumimoji="0" lang="en-US" sz="1400" b="0" i="0" u="none" strike="noStrike" kern="0" cap="none" spc="0" normalizeH="0" baseline="0" noProof="0" dirty="0" smtClean="0">
                <a:ln>
                  <a:noFill/>
                </a:ln>
                <a:solidFill>
                  <a:schemeClr val="tx1"/>
                </a:solidFill>
                <a:effectLst/>
                <a:uLnTx/>
                <a:uFillTx/>
                <a:latin typeface="+mn-lt"/>
                <a:ea typeface="+mn-ea"/>
                <a:cs typeface="+mn-cs"/>
              </a:rPr>
              <a:t> comments			U</a:t>
            </a:r>
          </a:p>
          <a:p>
            <a:pPr marL="342900" marR="0" lvl="0" indent="-342900" algn="l" defTabSz="914400" rtl="0" eaLnBrk="1" fontAlgn="base" latinLnBrk="0" hangingPunct="1">
              <a:lnSpc>
                <a:spcPct val="90000"/>
              </a:lnSpc>
              <a:spcBef>
                <a:spcPct val="20000"/>
              </a:spcBef>
              <a:spcAft>
                <a:spcPct val="0"/>
              </a:spcAft>
              <a:buClr>
                <a:schemeClr val="tx2"/>
              </a:buClr>
              <a:buSzPct val="70000"/>
              <a:buFont typeface="Wingdings" pitchFamily="2" charset="2"/>
              <a:buChar char="l"/>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Flexibility – </a:t>
            </a:r>
            <a:r>
              <a:rPr kumimoji="0" lang="en-US" sz="1400" b="0" i="0" u="none" strike="noStrike" kern="0" cap="none" spc="0" normalizeH="0" baseline="0" noProof="0" dirty="0" err="1" smtClean="0">
                <a:ln>
                  <a:noFill/>
                </a:ln>
                <a:solidFill>
                  <a:schemeClr val="tx1"/>
                </a:solidFill>
                <a:effectLst/>
                <a:uLnTx/>
                <a:uFillTx/>
                <a:latin typeface="+mn-lt"/>
                <a:ea typeface="+mn-ea"/>
                <a:cs typeface="+mn-cs"/>
              </a:rPr>
              <a:t>eg</a:t>
            </a:r>
            <a:r>
              <a:rPr kumimoji="0" lang="en-US" sz="1400" b="0" i="0" u="none" strike="noStrike" kern="0" cap="none" spc="0" normalizeH="0" baseline="0" noProof="0" dirty="0" smtClean="0">
                <a:ln>
                  <a:noFill/>
                </a:ln>
                <a:solidFill>
                  <a:schemeClr val="tx1"/>
                </a:solidFill>
                <a:effectLst/>
                <a:uLnTx/>
                <a:uFillTx/>
                <a:latin typeface="+mn-lt"/>
                <a:ea typeface="+mn-ea"/>
                <a:cs typeface="+mn-cs"/>
              </a:rPr>
              <a:t> parameterization (variables)	M</a:t>
            </a:r>
          </a:p>
          <a:p>
            <a:pPr marL="342900" marR="0" lvl="0" indent="-342900" algn="l" defTabSz="914400" rtl="0" eaLnBrk="1" fontAlgn="base" latinLnBrk="0" hangingPunct="1">
              <a:lnSpc>
                <a:spcPct val="90000"/>
              </a:lnSpc>
              <a:spcBef>
                <a:spcPct val="20000"/>
              </a:spcBef>
              <a:spcAft>
                <a:spcPct val="0"/>
              </a:spcAft>
              <a:buClr>
                <a:schemeClr val="tx2"/>
              </a:buClr>
              <a:buSzPct val="70000"/>
              <a:buFont typeface="Wingdings" pitchFamily="2" charset="2"/>
              <a:buChar char="l"/>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Length – </a:t>
            </a:r>
            <a:r>
              <a:rPr kumimoji="0" lang="en-US" sz="1400" b="0" i="0" u="none" strike="noStrike" kern="0" cap="none" spc="0" normalizeH="0" baseline="0" noProof="0" dirty="0" err="1" smtClean="0">
                <a:ln>
                  <a:noFill/>
                </a:ln>
                <a:solidFill>
                  <a:schemeClr val="tx1"/>
                </a:solidFill>
                <a:effectLst/>
                <a:uLnTx/>
                <a:uFillTx/>
                <a:latin typeface="+mn-lt"/>
                <a:ea typeface="+mn-ea"/>
                <a:cs typeface="+mn-cs"/>
              </a:rPr>
              <a:t>eg</a:t>
            </a:r>
            <a:r>
              <a:rPr kumimoji="0" lang="en-US" sz="1400" b="0" i="0" u="none" strike="noStrike" kern="0" cap="none" spc="0" normalizeH="0" baseline="0" noProof="0" dirty="0" smtClean="0">
                <a:ln>
                  <a:noFill/>
                </a:ln>
                <a:solidFill>
                  <a:schemeClr val="tx1"/>
                </a:solidFill>
                <a:effectLst/>
                <a:uLnTx/>
                <a:uFillTx/>
                <a:latin typeface="+mn-lt"/>
                <a:ea typeface="+mn-ea"/>
                <a:cs typeface="+mn-cs"/>
              </a:rPr>
              <a:t> small # distinct lines of code		UM</a:t>
            </a:r>
          </a:p>
          <a:p>
            <a:pPr marL="342900" marR="0" lvl="0" indent="-342900" algn="l" defTabSz="914400" rtl="0" eaLnBrk="1" fontAlgn="base" latinLnBrk="0" hangingPunct="1">
              <a:lnSpc>
                <a:spcPct val="90000"/>
              </a:lnSpc>
              <a:spcBef>
                <a:spcPct val="20000"/>
              </a:spcBef>
              <a:spcAft>
                <a:spcPct val="0"/>
              </a:spcAft>
              <a:buClr>
                <a:schemeClr val="tx2"/>
              </a:buClr>
              <a:buSzPct val="70000"/>
              <a:buFont typeface="Wingdings" pitchFamily="2" charset="2"/>
              <a:buChar char="l"/>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Author information – </a:t>
            </a:r>
            <a:r>
              <a:rPr kumimoji="0" lang="en-US" sz="1400" b="0" i="0" u="none" strike="noStrike" kern="0" cap="none" spc="0" normalizeH="0" baseline="0" noProof="0" dirty="0" err="1" smtClean="0">
                <a:ln>
                  <a:noFill/>
                </a:ln>
                <a:solidFill>
                  <a:schemeClr val="tx1"/>
                </a:solidFill>
                <a:effectLst/>
                <a:uLnTx/>
                <a:uFillTx/>
                <a:latin typeface="+mn-lt"/>
                <a:ea typeface="+mn-ea"/>
                <a:cs typeface="+mn-cs"/>
              </a:rPr>
              <a:t>eg</a:t>
            </a:r>
            <a:r>
              <a:rPr kumimoji="0" lang="en-US" sz="1400" b="0" i="0" u="none" strike="noStrike" kern="0" cap="none" spc="0" normalizeH="0" baseline="0" noProof="0" dirty="0" smtClean="0">
                <a:ln>
                  <a:noFill/>
                </a:ln>
                <a:solidFill>
                  <a:schemeClr val="tx1"/>
                </a:solidFill>
                <a:effectLst/>
                <a:uLnTx/>
                <a:uFillTx/>
                <a:latin typeface="+mn-lt"/>
                <a:ea typeface="+mn-ea"/>
                <a:cs typeface="+mn-cs"/>
              </a:rPr>
              <a:t> at IBM IP address		M</a:t>
            </a:r>
          </a:p>
          <a:p>
            <a:pPr marL="342900" marR="0" lvl="0" indent="-342900" algn="l" defTabSz="914400" rtl="0" eaLnBrk="1" fontAlgn="base" latinLnBrk="0" hangingPunct="1">
              <a:lnSpc>
                <a:spcPct val="90000"/>
              </a:lnSpc>
              <a:spcBef>
                <a:spcPct val="20000"/>
              </a:spcBef>
              <a:spcAft>
                <a:spcPct val="0"/>
              </a:spcAft>
              <a:buClr>
                <a:schemeClr val="tx2"/>
              </a:buClr>
              <a:buSzPct val="70000"/>
              <a:buFont typeface="Wingdings" pitchFamily="2" charset="2"/>
              <a:buChar char="l"/>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Advanced syntax – </a:t>
            </a:r>
            <a:r>
              <a:rPr kumimoji="0" lang="en-US" sz="1400" b="0" i="0" u="none" strike="noStrike" kern="0" cap="none" spc="0" normalizeH="0" baseline="0" noProof="0" dirty="0" err="1" smtClean="0">
                <a:ln>
                  <a:noFill/>
                </a:ln>
                <a:solidFill>
                  <a:schemeClr val="tx1"/>
                </a:solidFill>
                <a:effectLst/>
                <a:uLnTx/>
                <a:uFillTx/>
                <a:latin typeface="+mn-lt"/>
                <a:ea typeface="+mn-ea"/>
                <a:cs typeface="+mn-cs"/>
              </a:rPr>
              <a:t>eg</a:t>
            </a:r>
            <a:r>
              <a:rPr kumimoji="0" lang="en-US" sz="1400" b="0" i="0" u="none" strike="noStrike" kern="0" cap="none" spc="0" normalizeH="0" baseline="0" noProof="0" dirty="0" smtClean="0">
                <a:ln>
                  <a:noFill/>
                </a:ln>
                <a:solidFill>
                  <a:schemeClr val="tx1"/>
                </a:solidFill>
                <a:effectLst/>
                <a:uLnTx/>
                <a:uFillTx/>
                <a:latin typeface="+mn-lt"/>
                <a:ea typeface="+mn-ea"/>
                <a:cs typeface="+mn-cs"/>
              </a:rPr>
              <a:t> “control-click” keyword	UM</a:t>
            </a:r>
          </a:p>
          <a:p>
            <a:pPr marL="342900" marR="0" lvl="0" indent="-342900" algn="l" defTabSz="914400" rtl="0" eaLnBrk="1" fontAlgn="base" latinLnBrk="0" hangingPunct="1">
              <a:lnSpc>
                <a:spcPct val="90000"/>
              </a:lnSpc>
              <a:spcBef>
                <a:spcPct val="20000"/>
              </a:spcBef>
              <a:spcAft>
                <a:spcPct val="0"/>
              </a:spcAft>
              <a:buClr>
                <a:schemeClr val="tx2"/>
              </a:buClr>
              <a:buSzPct val="70000"/>
              <a:buFont typeface="Wingdings" pitchFamily="2" charset="2"/>
              <a:buChar char="l"/>
              <a:tabLst/>
              <a:defRPr/>
            </a:pPr>
            <a:r>
              <a:rPr kumimoji="0" lang="en-US" sz="1400" b="0" i="0" u="none" strike="noStrike" kern="0" cap="none" spc="0" normalizeH="0" baseline="0" noProof="0" dirty="0" smtClean="0">
                <a:ln>
                  <a:noFill/>
                </a:ln>
                <a:solidFill>
                  <a:schemeClr val="tx1"/>
                </a:solidFill>
                <a:effectLst/>
                <a:uLnTx/>
                <a:uFillTx/>
                <a:latin typeface="+mn-lt"/>
                <a:ea typeface="+mn-ea"/>
                <a:cs typeface="+mn-cs"/>
              </a:rPr>
              <a:t>No Preconditions – </a:t>
            </a:r>
            <a:r>
              <a:rPr kumimoji="0" lang="en-US" sz="1400" b="0" i="0" u="none" strike="noStrike" kern="0" cap="none" spc="0" normalizeH="0" baseline="0" noProof="0" dirty="0" err="1" smtClean="0">
                <a:ln>
                  <a:noFill/>
                </a:ln>
                <a:solidFill>
                  <a:schemeClr val="tx1"/>
                </a:solidFill>
                <a:effectLst/>
                <a:uLnTx/>
                <a:uFillTx/>
                <a:latin typeface="+mn-lt"/>
                <a:ea typeface="+mn-ea"/>
                <a:cs typeface="+mn-cs"/>
              </a:rPr>
              <a:t>eg</a:t>
            </a:r>
            <a:r>
              <a:rPr kumimoji="0" lang="en-US" sz="1400" b="0" i="0" u="none" strike="noStrike" kern="0" cap="none" spc="0" normalizeH="0" baseline="0" noProof="0" dirty="0" smtClean="0">
                <a:ln>
                  <a:noFill/>
                </a:ln>
                <a:solidFill>
                  <a:schemeClr val="tx1"/>
                </a:solidFill>
                <a:effectLst/>
                <a:uLnTx/>
                <a:uFillTx/>
                <a:latin typeface="+mn-lt"/>
                <a:ea typeface="+mn-ea"/>
                <a:cs typeface="+mn-cs"/>
              </a:rPr>
              <a:t> no cookies needed		M</a:t>
            </a:r>
          </a:p>
          <a:p>
            <a:pPr marL="342900" marR="0" lvl="0" indent="-342900" algn="l" defTabSz="914400" rtl="0" eaLnBrk="1" fontAlgn="base" latinLnBrk="0" hangingPunct="1">
              <a:lnSpc>
                <a:spcPct val="90000"/>
              </a:lnSpc>
              <a:spcBef>
                <a:spcPct val="20000"/>
              </a:spcBef>
              <a:spcAft>
                <a:spcPct val="0"/>
              </a:spcAft>
              <a:buClr>
                <a:schemeClr val="tx2"/>
              </a:buClr>
              <a:buSzPct val="70000"/>
              <a:buFontTx/>
              <a:buNone/>
              <a:tabLst/>
              <a:defRPr/>
            </a:pPr>
            <a:endParaRPr kumimoji="0" lang="en-US" sz="1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tx2"/>
              </a:buClr>
              <a:buSzPct val="70000"/>
              <a:buFontTx/>
              <a:buNone/>
              <a:tabLst/>
              <a:defRPr/>
            </a:pPr>
            <a:r>
              <a:rPr kumimoji="0" lang="en-US" sz="1400" b="0" i="1" u="none" strike="noStrike" kern="0" cap="none" spc="0" normalizeH="0" baseline="0" noProof="0" dirty="0" smtClean="0">
                <a:ln>
                  <a:noFill/>
                </a:ln>
                <a:solidFill>
                  <a:schemeClr val="accent2"/>
                </a:solidFill>
                <a:effectLst/>
                <a:uLnTx/>
                <a:uFillTx/>
                <a:latin typeface="+mn-lt"/>
                <a:ea typeface="+mn-ea"/>
                <a:cs typeface="+mn-cs"/>
              </a:rPr>
              <a:t>F = findability, U = understandability, M = not modifying</a:t>
            </a:r>
          </a:p>
        </p:txBody>
      </p:sp>
      <p:pic>
        <p:nvPicPr>
          <p:cNvPr id="10" name="Picture 2"/>
          <p:cNvPicPr>
            <a:picLocks noChangeAspect="1" noChangeArrowheads="1"/>
          </p:cNvPicPr>
          <p:nvPr/>
        </p:nvPicPr>
        <p:blipFill>
          <a:blip r:embed="rId3" cstate="print"/>
          <a:srcRect/>
          <a:stretch>
            <a:fillRect/>
          </a:stretch>
        </p:blipFill>
        <p:spPr bwMode="auto">
          <a:xfrm>
            <a:off x="228600" y="3622462"/>
            <a:ext cx="8534400" cy="2797387"/>
          </a:xfrm>
          <a:prstGeom prst="rect">
            <a:avLst/>
          </a:prstGeom>
          <a:noFill/>
          <a:ln w="9525">
            <a:noFill/>
            <a:miter lim="800000"/>
            <a:headEnd/>
            <a:tailEnd/>
          </a:ln>
        </p:spPr>
      </p:pic>
      <p:pic>
        <p:nvPicPr>
          <p:cNvPr id="43010" name="Picture 2"/>
          <p:cNvPicPr>
            <a:picLocks noChangeAspect="1" noChangeArrowheads="1"/>
          </p:cNvPicPr>
          <p:nvPr/>
        </p:nvPicPr>
        <p:blipFill>
          <a:blip r:embed="rId4" cstate="print"/>
          <a:srcRect/>
          <a:stretch>
            <a:fillRect/>
          </a:stretch>
        </p:blipFill>
        <p:spPr bwMode="auto">
          <a:xfrm>
            <a:off x="1066800" y="1219200"/>
            <a:ext cx="6629400" cy="49088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box(in)">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and Verification</a:t>
            </a:r>
            <a:br>
              <a:rPr lang="en-US" dirty="0" smtClean="0"/>
            </a:br>
            <a:r>
              <a:rPr lang="en-US" sz="1800" b="0" dirty="0" smtClean="0">
                <a:solidFill>
                  <a:schemeClr val="tx1"/>
                </a:solidFill>
              </a:rPr>
              <a:t>Is my program working correctly?</a:t>
            </a:r>
            <a:endParaRPr lang="en-US" sz="1800" b="0" dirty="0">
              <a:solidFill>
                <a:schemeClr val="tx1"/>
              </a:solidFill>
            </a:endParaRPr>
          </a:p>
        </p:txBody>
      </p:sp>
      <p:sp>
        <p:nvSpPr>
          <p:cNvPr id="3" name="Content Placeholder 2"/>
          <p:cNvSpPr>
            <a:spLocks noGrp="1"/>
          </p:cNvSpPr>
          <p:nvPr>
            <p:ph idx="1"/>
          </p:nvPr>
        </p:nvSpPr>
        <p:spPr>
          <a:xfrm>
            <a:off x="457200" y="1066800"/>
            <a:ext cx="8382000" cy="5064125"/>
          </a:xfrm>
        </p:spPr>
        <p:txBody>
          <a:bodyPr/>
          <a:lstStyle/>
          <a:p>
            <a:pPr>
              <a:buNone/>
            </a:pPr>
            <a:r>
              <a:rPr lang="en-US" sz="2000" dirty="0" smtClean="0">
                <a:solidFill>
                  <a:srgbClr val="C00000"/>
                </a:solidFill>
              </a:rPr>
              <a:t>Problem</a:t>
            </a:r>
            <a:r>
              <a:rPr lang="en-US" sz="2000" dirty="0" smtClean="0"/>
              <a:t>: End users are imperfect Oracles, and don not really answer this question !!</a:t>
            </a:r>
          </a:p>
          <a:p>
            <a:pPr>
              <a:buNone/>
            </a:pPr>
            <a:endParaRPr lang="en-US" sz="2000" dirty="0" smtClean="0"/>
          </a:p>
          <a:p>
            <a:pPr marL="0" indent="0">
              <a:buNone/>
            </a:pPr>
            <a:r>
              <a:rPr lang="en-US" sz="2000" dirty="0" smtClean="0"/>
              <a:t>Studies point that professional programmers tend to be overconfident [</a:t>
            </a:r>
            <a:r>
              <a:rPr lang="en-US" sz="2000" dirty="0" smtClean="0">
                <a:solidFill>
                  <a:srgbClr val="C00000"/>
                </a:solidFill>
              </a:rPr>
              <a:t>Leventhal et al. 1994</a:t>
            </a:r>
            <a:r>
              <a:rPr lang="en-US" sz="2000" dirty="0" smtClean="0"/>
              <a:t>, </a:t>
            </a:r>
            <a:r>
              <a:rPr lang="en-US" sz="2000" dirty="0" smtClean="0">
                <a:solidFill>
                  <a:srgbClr val="C00000"/>
                </a:solidFill>
              </a:rPr>
              <a:t>Lawrance et al. 2005</a:t>
            </a:r>
            <a:r>
              <a:rPr lang="en-US" sz="2000" dirty="0" smtClean="0"/>
              <a:t>], but this overconfidence subsides when they gain experience [</a:t>
            </a:r>
            <a:r>
              <a:rPr lang="en-US" sz="2000" dirty="0" smtClean="0">
                <a:solidFill>
                  <a:srgbClr val="C00000"/>
                </a:solidFill>
              </a:rPr>
              <a:t>Ko et al. 2007</a:t>
            </a:r>
            <a:r>
              <a:rPr lang="en-US" sz="2000" dirty="0" smtClean="0"/>
              <a:t>]</a:t>
            </a:r>
          </a:p>
          <a:p>
            <a:pPr marL="0" indent="0">
              <a:buNone/>
            </a:pPr>
            <a:endParaRPr lang="en-US" sz="2000" dirty="0" smtClean="0"/>
          </a:p>
          <a:p>
            <a:pPr marL="0" indent="0">
              <a:buNone/>
            </a:pPr>
            <a:r>
              <a:rPr lang="en-US" sz="2000" dirty="0" smtClean="0"/>
              <a:t>However, some end user programmers (</a:t>
            </a:r>
            <a:r>
              <a:rPr lang="en-US" sz="2000" i="1" dirty="0" smtClean="0"/>
              <a:t>mostly in the spreadsheet world</a:t>
            </a:r>
            <a:r>
              <a:rPr lang="en-US" sz="2000" dirty="0" smtClean="0"/>
              <a:t>) tend to notoriously overconfident, and despite high error rates such uses are highly confident about the correctness of their spreadsheets. [</a:t>
            </a:r>
            <a:r>
              <a:rPr lang="en-US" sz="2000" dirty="0" smtClean="0">
                <a:solidFill>
                  <a:srgbClr val="C00000"/>
                </a:solidFill>
              </a:rPr>
              <a:t>Panko 1998, Hendry and Green 2000, Ruthruff 2005, Pahlgune 2005</a:t>
            </a:r>
            <a:r>
              <a:rPr lang="en-US" sz="2000" dirty="0" smtClean="0"/>
              <a:t>]</a:t>
            </a:r>
          </a:p>
          <a:p>
            <a:pPr marL="0" indent="0">
              <a:buNone/>
            </a:pPr>
            <a:endParaRPr lang="en-US" sz="2000" dirty="0" smtClean="0"/>
          </a:p>
          <a:p>
            <a:pPr marL="0" indent="0">
              <a:buNone/>
            </a:pPr>
            <a:r>
              <a:rPr lang="en-US" sz="2000" dirty="0" smtClean="0">
                <a:solidFill>
                  <a:srgbClr val="C00000"/>
                </a:solidFill>
              </a:rPr>
              <a:t>Implication</a:t>
            </a:r>
            <a:r>
              <a:rPr lang="en-US" sz="2000" dirty="0" smtClean="0"/>
              <a:t>: Immediate feedback of computation values, without feedback about correctness leads to higher over confidence. [ </a:t>
            </a:r>
            <a:r>
              <a:rPr lang="en-US" sz="2000" dirty="0" smtClean="0">
                <a:solidFill>
                  <a:srgbClr val="C00000"/>
                </a:solidFill>
              </a:rPr>
              <a:t>Rothermel et al. </a:t>
            </a:r>
            <a:r>
              <a:rPr lang="en-US" sz="2000" dirty="0" smtClean="0">
                <a:solidFill>
                  <a:srgbClr val="C00000"/>
                </a:solidFill>
              </a:rPr>
              <a:t>2001, </a:t>
            </a:r>
            <a:r>
              <a:rPr lang="en-US" sz="2000" dirty="0" smtClean="0">
                <a:solidFill>
                  <a:srgbClr val="C00000"/>
                </a:solidFill>
              </a:rPr>
              <a:t>Krishna et al. 2001</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27</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28</a:t>
            </a:fld>
            <a:endParaRPr lang="en-US" altLang="en-US" dirty="0">
              <a:solidFill>
                <a:srgbClr val="000000"/>
              </a:solidFill>
            </a:endParaRPr>
          </a:p>
        </p:txBody>
      </p:sp>
      <p:sp>
        <p:nvSpPr>
          <p:cNvPr id="5" name="Rectangle 2"/>
          <p:cNvSpPr>
            <a:spLocks noGrp="1" noChangeArrowheads="1"/>
          </p:cNvSpPr>
          <p:nvPr>
            <p:ph type="title"/>
          </p:nvPr>
        </p:nvSpPr>
        <p:spPr>
          <a:xfrm>
            <a:off x="228600" y="122238"/>
            <a:ext cx="8458200" cy="792162"/>
          </a:xfrm>
        </p:spPr>
        <p:txBody>
          <a:bodyPr/>
          <a:lstStyle/>
          <a:p>
            <a:r>
              <a:rPr lang="en-US" dirty="0" smtClean="0">
                <a:solidFill>
                  <a:srgbClr val="7C1302"/>
                </a:solidFill>
              </a:rPr>
              <a:t>Testing and Verification</a:t>
            </a:r>
            <a:r>
              <a:rPr lang="en-US" sz="1800" b="0" dirty="0" smtClean="0">
                <a:solidFill>
                  <a:schemeClr val="tx1"/>
                </a:solidFill>
              </a:rPr>
              <a:t/>
            </a:r>
            <a:br>
              <a:rPr lang="en-US" sz="1800" b="0" dirty="0" smtClean="0">
                <a:solidFill>
                  <a:schemeClr val="tx1"/>
                </a:solidFill>
              </a:rPr>
            </a:br>
            <a:r>
              <a:rPr lang="en-US" sz="1800" b="0" dirty="0" smtClean="0">
                <a:solidFill>
                  <a:schemeClr val="tx1"/>
                </a:solidFill>
              </a:rPr>
              <a:t>WYSIWYT: What you see is what you test</a:t>
            </a:r>
            <a:endParaRPr lang="en-US" sz="1800" b="0" dirty="0">
              <a:solidFill>
                <a:schemeClr val="tx1"/>
              </a:solidFill>
            </a:endParaRPr>
          </a:p>
        </p:txBody>
      </p:sp>
      <p:sp>
        <p:nvSpPr>
          <p:cNvPr id="6" name="TextBox 5"/>
          <p:cNvSpPr txBox="1"/>
          <p:nvPr/>
        </p:nvSpPr>
        <p:spPr>
          <a:xfrm>
            <a:off x="6781800" y="533400"/>
            <a:ext cx="2362200" cy="338554"/>
          </a:xfrm>
          <a:prstGeom prst="rect">
            <a:avLst/>
          </a:prstGeom>
          <a:noFill/>
        </p:spPr>
        <p:txBody>
          <a:bodyPr wrap="square" rtlCol="0">
            <a:spAutoFit/>
          </a:bodyPr>
          <a:lstStyle/>
          <a:p>
            <a:r>
              <a:rPr lang="en-US" sz="1600" dirty="0" smtClean="0"/>
              <a:t>[</a:t>
            </a:r>
            <a:r>
              <a:rPr lang="en-US" sz="1600" dirty="0" smtClean="0">
                <a:solidFill>
                  <a:schemeClr val="accent2"/>
                </a:solidFill>
              </a:rPr>
              <a:t>Rothermel et al </a:t>
            </a:r>
            <a:r>
              <a:rPr lang="en-US" sz="1600" dirty="0" smtClean="0">
                <a:solidFill>
                  <a:schemeClr val="accent2"/>
                </a:solidFill>
              </a:rPr>
              <a:t>2001</a:t>
            </a:r>
            <a:r>
              <a:rPr lang="en-US" sz="1600" dirty="0" smtClean="0"/>
              <a:t>]</a:t>
            </a:r>
            <a:endParaRPr lang="en-US" sz="1600" dirty="0"/>
          </a:p>
        </p:txBody>
      </p:sp>
      <p:pic>
        <p:nvPicPr>
          <p:cNvPr id="46082" name="Picture 2"/>
          <p:cNvPicPr>
            <a:picLocks noGrp="1" noChangeAspect="1" noChangeArrowheads="1"/>
          </p:cNvPicPr>
          <p:nvPr>
            <p:ph idx="1"/>
          </p:nvPr>
        </p:nvPicPr>
        <p:blipFill>
          <a:blip r:embed="rId3" cstate="print"/>
          <a:srcRect/>
          <a:stretch>
            <a:fillRect/>
          </a:stretch>
        </p:blipFill>
        <p:spPr bwMode="auto">
          <a:xfrm>
            <a:off x="457200" y="1219200"/>
            <a:ext cx="7899142" cy="3276599"/>
          </a:xfrm>
          <a:prstGeom prst="rect">
            <a:avLst/>
          </a:prstGeom>
          <a:noFill/>
          <a:ln w="9525">
            <a:noFill/>
            <a:miter lim="800000"/>
            <a:headEnd/>
            <a:tailEnd/>
          </a:ln>
        </p:spPr>
      </p:pic>
      <p:sp>
        <p:nvSpPr>
          <p:cNvPr id="8" name="TextBox 7"/>
          <p:cNvSpPr txBox="1"/>
          <p:nvPr/>
        </p:nvSpPr>
        <p:spPr>
          <a:xfrm>
            <a:off x="457200" y="4724400"/>
            <a:ext cx="7848600" cy="1200329"/>
          </a:xfrm>
          <a:prstGeom prst="rect">
            <a:avLst/>
          </a:prstGeom>
          <a:noFill/>
        </p:spPr>
        <p:txBody>
          <a:bodyPr wrap="square" rtlCol="0">
            <a:spAutoFit/>
          </a:bodyPr>
          <a:lstStyle/>
          <a:p>
            <a:pPr>
              <a:buFont typeface="Arial" pitchFamily="34" charset="0"/>
              <a:buChar char="•"/>
            </a:pPr>
            <a:r>
              <a:rPr lang="en-US" dirty="0" smtClean="0"/>
              <a:t>Checkmarks represent decisions about correct values</a:t>
            </a:r>
          </a:p>
          <a:p>
            <a:pPr>
              <a:buFont typeface="Arial" pitchFamily="34" charset="0"/>
              <a:buChar char="•"/>
            </a:pPr>
            <a:r>
              <a:rPr lang="en-US" dirty="0" smtClean="0"/>
              <a:t>Empty boxes indicate that a value has not been validated</a:t>
            </a:r>
          </a:p>
          <a:p>
            <a:pPr>
              <a:buFont typeface="Arial" pitchFamily="34" charset="0"/>
              <a:buChar char="•"/>
            </a:pPr>
            <a:r>
              <a:rPr lang="en-US" dirty="0" smtClean="0"/>
              <a:t>Question mark indicates that validation the cell would increase the cells </a:t>
            </a:r>
            <a:r>
              <a:rPr lang="en-US" dirty="0" smtClean="0">
                <a:solidFill>
                  <a:srgbClr val="C00000"/>
                </a:solidFill>
              </a:rPr>
              <a:t>testedness</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r>
              <a:rPr lang="en-US" dirty="0" smtClean="0">
                <a:solidFill>
                  <a:srgbClr val="7C1302"/>
                </a:solidFill>
              </a:rPr>
              <a:t>Testing and Verification</a:t>
            </a:r>
            <a:r>
              <a:rPr lang="en-US" sz="1800" b="0" dirty="0" smtClean="0">
                <a:solidFill>
                  <a:schemeClr val="tx1"/>
                </a:solidFill>
              </a:rPr>
              <a:t/>
            </a:r>
            <a:br>
              <a:rPr lang="en-US" sz="1800" b="0" dirty="0" smtClean="0">
                <a:solidFill>
                  <a:schemeClr val="tx1"/>
                </a:solidFill>
              </a:rPr>
            </a:br>
            <a:r>
              <a:rPr lang="en-US" sz="1800" b="0" dirty="0" smtClean="0">
                <a:solidFill>
                  <a:schemeClr val="tx1"/>
                </a:solidFill>
              </a:rPr>
              <a:t>TOPES: providing a usable mechanism for spreadsheet validation</a:t>
            </a:r>
            <a:endParaRPr lang="en-US" sz="1800" b="0" dirty="0">
              <a:solidFill>
                <a:schemeClr val="tx1"/>
              </a:solidFill>
            </a:endParaRPr>
          </a:p>
        </p:txBody>
      </p:sp>
      <p:pic>
        <p:nvPicPr>
          <p:cNvPr id="344075" name="Picture 11"/>
          <p:cNvPicPr>
            <a:picLocks noChangeAspect="1" noChangeArrowheads="1"/>
          </p:cNvPicPr>
          <p:nvPr/>
        </p:nvPicPr>
        <p:blipFill>
          <a:blip r:embed="rId3" cstate="print"/>
          <a:srcRect/>
          <a:stretch>
            <a:fillRect/>
          </a:stretch>
        </p:blipFill>
        <p:spPr bwMode="auto">
          <a:xfrm>
            <a:off x="152400" y="1476375"/>
            <a:ext cx="8853488" cy="1876425"/>
          </a:xfrm>
          <a:prstGeom prst="rect">
            <a:avLst/>
          </a:prstGeom>
          <a:noFill/>
          <a:ln w="9525">
            <a:solidFill>
              <a:schemeClr val="tx1"/>
            </a:solidFill>
            <a:miter lim="800000"/>
            <a:headEnd/>
            <a:tailEnd/>
          </a:ln>
        </p:spPr>
      </p:pic>
      <p:pic>
        <p:nvPicPr>
          <p:cNvPr id="344076" name="Picture 12"/>
          <p:cNvPicPr>
            <a:picLocks noChangeAspect="1" noChangeArrowheads="1"/>
          </p:cNvPicPr>
          <p:nvPr/>
        </p:nvPicPr>
        <p:blipFill>
          <a:blip r:embed="rId4" cstate="print"/>
          <a:srcRect/>
          <a:stretch>
            <a:fillRect/>
          </a:stretch>
        </p:blipFill>
        <p:spPr bwMode="auto">
          <a:xfrm>
            <a:off x="142875" y="3805238"/>
            <a:ext cx="8848725" cy="1898650"/>
          </a:xfrm>
          <a:prstGeom prst="rect">
            <a:avLst/>
          </a:prstGeom>
          <a:noFill/>
          <a:ln w="9525">
            <a:solidFill>
              <a:schemeClr val="tx1"/>
            </a:solidFill>
            <a:miter lim="800000"/>
            <a:headEnd/>
            <a:tailEnd/>
          </a:ln>
        </p:spPr>
      </p:pic>
      <p:sp>
        <p:nvSpPr>
          <p:cNvPr id="9" name="TextBox 8"/>
          <p:cNvSpPr txBox="1"/>
          <p:nvPr/>
        </p:nvSpPr>
        <p:spPr>
          <a:xfrm>
            <a:off x="7010400" y="838200"/>
            <a:ext cx="2133600" cy="381000"/>
          </a:xfrm>
          <a:prstGeom prst="rect">
            <a:avLst/>
          </a:prstGeom>
          <a:noFill/>
        </p:spPr>
        <p:txBody>
          <a:bodyPr wrap="square" rtlCol="0">
            <a:spAutoFit/>
          </a:bodyPr>
          <a:lstStyle/>
          <a:p>
            <a:r>
              <a:rPr lang="en-US" dirty="0" smtClean="0"/>
              <a:t>[</a:t>
            </a:r>
            <a:r>
              <a:rPr lang="en-US" dirty="0" smtClean="0">
                <a:solidFill>
                  <a:schemeClr val="accent2"/>
                </a:solidFill>
              </a:rPr>
              <a:t>Scaffidi, </a:t>
            </a:r>
            <a:r>
              <a:rPr lang="en-US" dirty="0" smtClean="0">
                <a:solidFill>
                  <a:schemeClr val="accent2"/>
                </a:solidFill>
              </a:rPr>
              <a:t>2008</a:t>
            </a:r>
            <a:r>
              <a:rPr lang="en-US" dirty="0" smtClean="0"/>
              <a:t>]</a:t>
            </a:r>
            <a:endParaRPr lang="en-US" dirty="0"/>
          </a:p>
        </p:txBody>
      </p:sp>
      <p:sp>
        <p:nvSpPr>
          <p:cNvPr id="11" name="Slide Number Placeholder 10"/>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29</a:t>
            </a:fld>
            <a:endParaRPr lang="en-US" altLang="en-US" dirty="0">
              <a:solidFill>
                <a:srgbClr val="000000"/>
              </a:solidFill>
            </a:endParaRPr>
          </a:p>
        </p:txBody>
      </p:sp>
      <p:pic>
        <p:nvPicPr>
          <p:cNvPr id="45058" name="Picture 2"/>
          <p:cNvPicPr>
            <a:picLocks noChangeAspect="1" noChangeArrowheads="1"/>
          </p:cNvPicPr>
          <p:nvPr/>
        </p:nvPicPr>
        <p:blipFill>
          <a:blip r:embed="rId5" cstate="print"/>
          <a:srcRect/>
          <a:stretch>
            <a:fillRect/>
          </a:stretch>
        </p:blipFill>
        <p:spPr bwMode="auto">
          <a:xfrm>
            <a:off x="685800" y="1219200"/>
            <a:ext cx="7420051" cy="51816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box(in)">
                                      <p:cBhvr>
                                        <p:cTn id="7" dur="5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story begins with end user programming…</a:t>
            </a:r>
            <a:endParaRPr lang="en-US" sz="2400" dirty="0"/>
          </a:p>
        </p:txBody>
      </p:sp>
      <p:sp>
        <p:nvSpPr>
          <p:cNvPr id="3" name="Content Placeholder 2"/>
          <p:cNvSpPr>
            <a:spLocks noGrp="1"/>
          </p:cNvSpPr>
          <p:nvPr>
            <p:ph idx="1"/>
          </p:nvPr>
        </p:nvSpPr>
        <p:spPr/>
        <p:txBody>
          <a:bodyPr/>
          <a:lstStyle/>
          <a:p>
            <a:pPr>
              <a:buNone/>
            </a:pPr>
            <a:endParaRPr lang="en-US" dirty="0" smtClean="0">
              <a:latin typeface="Times New Roman" pitchFamily="18" charset="0"/>
              <a:cs typeface="Times New Roman" pitchFamily="18" charset="0"/>
            </a:endParaRPr>
          </a:p>
          <a:p>
            <a:pPr marL="0" indent="0">
              <a:buNone/>
            </a:pPr>
            <a:r>
              <a:rPr lang="en-US" i="1" dirty="0" smtClean="0">
                <a:solidFill>
                  <a:schemeClr val="accent2">
                    <a:lumMod val="50000"/>
                  </a:schemeClr>
                </a:solidFill>
                <a:latin typeface="Times New Roman" pitchFamily="18" charset="0"/>
                <a:cs typeface="Times New Roman" pitchFamily="18" charset="0"/>
              </a:rPr>
              <a:t>“End-user programming enables end users to create their own programs. Researchers and developers have been working on empowering end users to do this for a number of years - and they have succeeded. Today, millions of end users create numerous programs…”</a:t>
            </a:r>
          </a:p>
          <a:p>
            <a:endParaRPr lang="en-US" dirty="0" smtClean="0">
              <a:solidFill>
                <a:schemeClr val="accent2">
                  <a:lumMod val="50000"/>
                </a:schemeClr>
              </a:solidFill>
              <a:latin typeface="Times New Roman" pitchFamily="18" charset="0"/>
              <a:cs typeface="Times New Roman" pitchFamily="18" charset="0"/>
            </a:endParaRPr>
          </a:p>
          <a:p>
            <a:pPr>
              <a:buNone/>
            </a:pPr>
            <a:r>
              <a:rPr lang="en-US" dirty="0" smtClean="0">
                <a:solidFill>
                  <a:schemeClr val="accent2">
                    <a:lumMod val="50000"/>
                  </a:schemeClr>
                </a:solidFill>
                <a:latin typeface="Times New Roman" pitchFamily="18" charset="0"/>
                <a:cs typeface="Times New Roman" pitchFamily="18" charset="0"/>
              </a:rPr>
              <a:t>And they make a mess out of it !! </a:t>
            </a:r>
            <a:endParaRPr lang="en-US" dirty="0">
              <a:solidFill>
                <a:schemeClr val="accent2">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3</a:t>
            </a:fld>
            <a:endParaRPr lang="en-US" alt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p:cNvPicPr>
            <a:picLocks noChangeAspect="1" noChangeArrowheads="1"/>
          </p:cNvPicPr>
          <p:nvPr/>
        </p:nvPicPr>
        <p:blipFill>
          <a:blip r:embed="rId4" cstate="print"/>
          <a:srcRect/>
          <a:stretch>
            <a:fillRect/>
          </a:stretch>
        </p:blipFill>
        <p:spPr bwMode="auto">
          <a:xfrm>
            <a:off x="990600" y="1905000"/>
            <a:ext cx="6855414" cy="355758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solidFill>
                  <a:srgbClr val="7C1302"/>
                </a:solidFill>
              </a:rPr>
              <a:t>Testing and Verification</a:t>
            </a:r>
            <a:br>
              <a:rPr lang="en-US" dirty="0" smtClean="0">
                <a:solidFill>
                  <a:srgbClr val="7C1302"/>
                </a:solidFill>
              </a:rPr>
            </a:br>
            <a:r>
              <a:rPr lang="en-US" sz="1800" dirty="0" smtClean="0">
                <a:solidFill>
                  <a:schemeClr val="tx1"/>
                </a:solidFill>
              </a:rPr>
              <a:t>Verification by domain-specific analysis in SWiFT</a:t>
            </a:r>
            <a:endParaRPr lang="en-US" sz="1800" dirty="0">
              <a:solidFill>
                <a:schemeClr val="tx1"/>
              </a:solidFill>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30</a:t>
            </a:fld>
            <a:endParaRPr lang="en-US" altLang="en-US" dirty="0">
              <a:solidFill>
                <a:srgbClr val="000000"/>
              </a:solidFill>
            </a:endParaRPr>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681" name="Object 1"/>
          <p:cNvGraphicFramePr>
            <a:graphicFrameLocks noChangeAspect="1"/>
          </p:cNvGraphicFramePr>
          <p:nvPr/>
        </p:nvGraphicFramePr>
        <p:xfrm>
          <a:off x="228600" y="1600200"/>
          <a:ext cx="8265537" cy="4572000"/>
        </p:xfrm>
        <a:graphic>
          <a:graphicData uri="http://schemas.openxmlformats.org/presentationml/2006/ole">
            <p:oleObj spid="_x0000_s47106" name="Bitmap Image" r:id="rId5" imgW="9723810" imgH="5409524" progId="PBrush">
              <p:embed/>
            </p:oleObj>
          </a:graphicData>
        </a:graphic>
      </p:graphicFrame>
      <p:sp>
        <p:nvSpPr>
          <p:cNvPr id="7" name="TextBox 6"/>
          <p:cNvSpPr txBox="1"/>
          <p:nvPr/>
        </p:nvSpPr>
        <p:spPr>
          <a:xfrm>
            <a:off x="3581400" y="5638800"/>
            <a:ext cx="3810000" cy="646331"/>
          </a:xfrm>
          <a:prstGeom prst="rect">
            <a:avLst/>
          </a:prstGeom>
          <a:noFill/>
        </p:spPr>
        <p:txBody>
          <a:bodyPr wrap="square" rtlCol="0">
            <a:spAutoFit/>
          </a:bodyPr>
          <a:lstStyle/>
          <a:p>
            <a:r>
              <a:rPr lang="en-US" dirty="0" smtClean="0"/>
              <a:t>Missing Alignment before temporal filtering</a:t>
            </a:r>
            <a:endParaRPr lang="en-US" dirty="0"/>
          </a:p>
        </p:txBody>
      </p:sp>
      <p:pic>
        <p:nvPicPr>
          <p:cNvPr id="71683" name="Picture 3"/>
          <p:cNvPicPr>
            <a:picLocks noChangeAspect="1" noChangeArrowheads="1"/>
          </p:cNvPicPr>
          <p:nvPr/>
        </p:nvPicPr>
        <p:blipFill>
          <a:blip r:embed="rId6" cstate="print">
            <a:lum bright="-16000"/>
          </a:blip>
          <a:srcRect/>
          <a:stretch>
            <a:fillRect/>
          </a:stretch>
        </p:blipFill>
        <p:spPr bwMode="auto">
          <a:xfrm>
            <a:off x="1905000" y="1524000"/>
            <a:ext cx="1724025" cy="485775"/>
          </a:xfrm>
          <a:prstGeom prst="rect">
            <a:avLst/>
          </a:prstGeom>
          <a:noFill/>
          <a:ln w="9525">
            <a:noFill/>
            <a:miter lim="800000"/>
            <a:headEnd/>
            <a:tailEnd/>
          </a:ln>
        </p:spPr>
      </p:pic>
      <p:cxnSp>
        <p:nvCxnSpPr>
          <p:cNvPr id="10" name="Straight Connector 9"/>
          <p:cNvCxnSpPr/>
          <p:nvPr/>
        </p:nvCxnSpPr>
        <p:spPr bwMode="auto">
          <a:xfrm flipV="1">
            <a:off x="685800" y="1600200"/>
            <a:ext cx="1981200" cy="68580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12" name="Straight Connector 11"/>
          <p:cNvCxnSpPr>
            <a:stCxn id="71683" idx="2"/>
          </p:cNvCxnSpPr>
          <p:nvPr/>
        </p:nvCxnSpPr>
        <p:spPr bwMode="auto">
          <a:xfrm rot="5400000">
            <a:off x="2274095" y="2097881"/>
            <a:ext cx="581025" cy="404813"/>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
        <p:nvSpPr>
          <p:cNvPr id="14" name="Content Placeholder 13"/>
          <p:cNvSpPr>
            <a:spLocks noGrp="1"/>
          </p:cNvSpPr>
          <p:nvPr>
            <p:ph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681"/>
                                        </p:tgtEl>
                                        <p:attrNameLst>
                                          <p:attrName>style.visibility</p:attrName>
                                        </p:attrNameLst>
                                      </p:cBhvr>
                                      <p:to>
                                        <p:strVal val="visible"/>
                                      </p:to>
                                    </p:set>
                                    <p:animEffect transition="in" filter="box(in)">
                                      <p:cBhvr>
                                        <p:cTn id="7" dur="500"/>
                                        <p:tgtEl>
                                          <p:spTgt spid="7168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1683"/>
                                        </p:tgtEl>
                                        <p:attrNameLst>
                                          <p:attrName>style.visibility</p:attrName>
                                        </p:attrNameLst>
                                      </p:cBhvr>
                                      <p:to>
                                        <p:strVal val="visible"/>
                                      </p:to>
                                    </p:set>
                                    <p:animEffect transition="in" filter="box(in)">
                                      <p:cBhvr>
                                        <p:cTn id="15" dur="500"/>
                                        <p:tgtEl>
                                          <p:spTgt spid="71683"/>
                                        </p:tgtEl>
                                      </p:cBhvr>
                                    </p:animEffect>
                                  </p:childTnLst>
                                </p:cTn>
                              </p:par>
                              <p:par>
                                <p:cTn id="16" presetID="4" presetClass="entr" presetSubtype="16"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500"/>
                                        <p:tgtEl>
                                          <p:spTgt spid="10"/>
                                        </p:tgtEl>
                                      </p:cBhvr>
                                    </p:animEffect>
                                  </p:childTnLst>
                                </p:cTn>
                              </p:par>
                              <p:par>
                                <p:cTn id="19" presetID="4"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5064125"/>
          </a:xfrm>
        </p:spPr>
        <p:txBody>
          <a:bodyPr/>
          <a:lstStyle/>
          <a:p>
            <a:pPr marL="514350" indent="-514350">
              <a:buFont typeface="+mj-lt"/>
              <a:buAutoNum type="arabicPeriod"/>
            </a:pPr>
            <a:r>
              <a:rPr lang="en-US" sz="2200" dirty="0" smtClean="0"/>
              <a:t>Motivation</a:t>
            </a:r>
          </a:p>
          <a:p>
            <a:pPr marL="514350" indent="-514350">
              <a:buFont typeface="+mj-lt"/>
              <a:buAutoNum type="arabicPeriod"/>
            </a:pPr>
            <a:r>
              <a:rPr lang="en-US" sz="2200" dirty="0" smtClean="0"/>
              <a:t>End User Software Engineering (EUSE) and its goals</a:t>
            </a:r>
          </a:p>
          <a:p>
            <a:pPr marL="514350" indent="-514350">
              <a:buFont typeface="+mj-lt"/>
              <a:buAutoNum type="arabicPeriod"/>
            </a:pPr>
            <a:r>
              <a:rPr lang="en-US" sz="2200" dirty="0" smtClean="0"/>
              <a:t>EUSE in contrast with software engineering</a:t>
            </a:r>
          </a:p>
          <a:p>
            <a:pPr marL="514350" indent="-514350">
              <a:buFont typeface="+mj-lt"/>
              <a:buAutoNum type="arabicPeriod"/>
            </a:pPr>
            <a:r>
              <a:rPr lang="en-US" sz="2200" dirty="0" smtClean="0">
                <a:solidFill>
                  <a:srgbClr val="C00000"/>
                </a:solidFill>
              </a:rPr>
              <a:t>Cross Cutting concerns in End User Software Engineering</a:t>
            </a:r>
          </a:p>
          <a:p>
            <a:pPr marL="863600" lvl="1" indent="-514350"/>
            <a:r>
              <a:rPr lang="en-US" sz="1400" dirty="0" smtClean="0"/>
              <a:t>Motivating End users to use EUSE</a:t>
            </a:r>
          </a:p>
          <a:p>
            <a:pPr marL="863600" lvl="1" indent="-514350"/>
            <a:r>
              <a:rPr lang="en-US" sz="1400" dirty="0" smtClean="0"/>
              <a:t>Training End Users</a:t>
            </a:r>
          </a:p>
          <a:p>
            <a:pPr marL="863600" lvl="1" indent="-514350"/>
            <a:r>
              <a:rPr lang="en-US" sz="1400" dirty="0" smtClean="0"/>
              <a:t>Gender Issues for EUSE </a:t>
            </a:r>
          </a:p>
          <a:p>
            <a:pPr marL="863600" lvl="1" indent="-514350"/>
            <a:r>
              <a:rPr lang="en-US" sz="1400" dirty="0" smtClean="0"/>
              <a:t>Empirical Studies</a:t>
            </a:r>
          </a:p>
          <a:p>
            <a:pPr marL="514350" indent="-514350">
              <a:buFont typeface="+mj-lt"/>
              <a:buAutoNum type="arabicPeriod"/>
            </a:pPr>
            <a:r>
              <a:rPr lang="en-US" sz="2200" dirty="0" smtClean="0"/>
              <a:t>Open Issues</a:t>
            </a:r>
          </a:p>
          <a:p>
            <a:pPr marL="514350" indent="-514350">
              <a:buFont typeface="+mj-lt"/>
              <a:buAutoNum type="arabicPeriod"/>
            </a:pPr>
            <a:r>
              <a:rPr lang="en-US" sz="2200" dirty="0" smtClean="0"/>
              <a:t>Conclusion</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31</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8200" cy="762000"/>
          </a:xfrm>
        </p:spPr>
        <p:txBody>
          <a:bodyPr/>
          <a:lstStyle/>
          <a:p>
            <a:r>
              <a:rPr lang="en-US" dirty="0" smtClean="0"/>
              <a:t>Motivating End users to use EUSE</a:t>
            </a:r>
            <a:br>
              <a:rPr lang="en-US" dirty="0" smtClean="0"/>
            </a:br>
            <a:r>
              <a:rPr lang="en-US" sz="1800" b="0" dirty="0" smtClean="0">
                <a:solidFill>
                  <a:schemeClr val="tx1"/>
                </a:solidFill>
                <a:latin typeface="+mn-lt"/>
              </a:rPr>
              <a:t>Seek attention/Surprise	</a:t>
            </a:r>
          </a:p>
        </p:txBody>
      </p:sp>
      <p:sp>
        <p:nvSpPr>
          <p:cNvPr id="3" name="Content Placeholder 2"/>
          <p:cNvSpPr>
            <a:spLocks noGrp="1"/>
          </p:cNvSpPr>
          <p:nvPr>
            <p:ph idx="1"/>
          </p:nvPr>
        </p:nvSpPr>
        <p:spPr>
          <a:xfrm>
            <a:off x="457200" y="1295400"/>
            <a:ext cx="8229600" cy="4835525"/>
          </a:xfrm>
        </p:spPr>
        <p:txBody>
          <a:bodyPr/>
          <a:lstStyle/>
          <a:p>
            <a:pPr algn="just" eaLnBrk="1" hangingPunct="1">
              <a:defRPr/>
            </a:pPr>
            <a:r>
              <a:rPr lang="en-US" sz="2400" dirty="0" smtClean="0"/>
              <a:t>“</a:t>
            </a:r>
            <a:r>
              <a:rPr lang="en-US" sz="2400" dirty="0" smtClean="0">
                <a:solidFill>
                  <a:srgbClr val="C00000"/>
                </a:solidFill>
              </a:rPr>
              <a:t>Attention Investment model</a:t>
            </a:r>
            <a:r>
              <a:rPr lang="en-US" sz="2400" dirty="0" smtClean="0"/>
              <a:t>”	</a:t>
            </a:r>
            <a:r>
              <a:rPr lang="en-US" sz="2400" dirty="0" smtClean="0"/>
              <a:t>	</a:t>
            </a:r>
            <a:r>
              <a:rPr lang="en-US" sz="2400" dirty="0" smtClean="0"/>
              <a:t> </a:t>
            </a:r>
            <a:r>
              <a:rPr lang="en-US" sz="2400" dirty="0" smtClean="0"/>
              <a:t>     </a:t>
            </a:r>
            <a:r>
              <a:rPr lang="en-US" sz="1600" dirty="0" smtClean="0">
                <a:solidFill>
                  <a:srgbClr val="C00000"/>
                </a:solidFill>
                <a:ea typeface="+mj-ea"/>
                <a:cs typeface="+mj-cs"/>
              </a:rPr>
              <a:t>[</a:t>
            </a:r>
            <a:r>
              <a:rPr lang="en-US" sz="1600" dirty="0" smtClean="0">
                <a:solidFill>
                  <a:srgbClr val="C00000"/>
                </a:solidFill>
                <a:ea typeface="+mj-ea"/>
                <a:cs typeface="+mj-cs"/>
              </a:rPr>
              <a:t>A. F. </a:t>
            </a:r>
            <a:r>
              <a:rPr lang="en-US" sz="1600" dirty="0" smtClean="0">
                <a:solidFill>
                  <a:srgbClr val="C00000"/>
                </a:solidFill>
                <a:ea typeface="+mj-ea"/>
                <a:cs typeface="+mj-cs"/>
              </a:rPr>
              <a:t>Blackwell, 2002]</a:t>
            </a:r>
            <a:endParaRPr lang="en-US" sz="2400" dirty="0" smtClean="0"/>
          </a:p>
          <a:p>
            <a:pPr lvl="1" algn="just" eaLnBrk="1" hangingPunct="1">
              <a:defRPr/>
            </a:pPr>
            <a:r>
              <a:rPr lang="en-US" sz="2000" dirty="0" smtClean="0"/>
              <a:t>Models how users make decisions about what kinds of features users should have in their software.</a:t>
            </a:r>
          </a:p>
          <a:p>
            <a:pPr lvl="2" eaLnBrk="1" hangingPunct="1">
              <a:lnSpc>
                <a:spcPct val="90000"/>
              </a:lnSpc>
              <a:defRPr/>
            </a:pPr>
            <a:r>
              <a:rPr lang="en-US" sz="1700" dirty="0" smtClean="0">
                <a:solidFill>
                  <a:srgbClr val="C00000"/>
                </a:solidFill>
              </a:rPr>
              <a:t>Costs</a:t>
            </a:r>
            <a:r>
              <a:rPr lang="en-US" sz="1700" dirty="0" smtClean="0"/>
              <a:t>: learning time &amp; actual programming time</a:t>
            </a:r>
          </a:p>
          <a:p>
            <a:pPr lvl="3" eaLnBrk="1" hangingPunct="1">
              <a:lnSpc>
                <a:spcPct val="90000"/>
              </a:lnSpc>
              <a:defRPr/>
            </a:pPr>
            <a:r>
              <a:rPr lang="en-US" sz="1500" dirty="0" smtClean="0"/>
              <a:t>Time away from the “real work”</a:t>
            </a:r>
          </a:p>
          <a:p>
            <a:pPr lvl="2" eaLnBrk="1" hangingPunct="1">
              <a:lnSpc>
                <a:spcPct val="90000"/>
              </a:lnSpc>
              <a:defRPr/>
            </a:pPr>
            <a:r>
              <a:rPr lang="en-US" sz="1700" dirty="0" smtClean="0">
                <a:solidFill>
                  <a:srgbClr val="C00000"/>
                </a:solidFill>
              </a:rPr>
              <a:t>Benefits</a:t>
            </a:r>
            <a:r>
              <a:rPr lang="en-US" sz="1700" dirty="0" smtClean="0"/>
              <a:t>: future savings if task done again. But users need to incur costs to gain the benefits. </a:t>
            </a:r>
          </a:p>
          <a:p>
            <a:pPr lvl="2" eaLnBrk="1" hangingPunct="1">
              <a:lnSpc>
                <a:spcPct val="90000"/>
              </a:lnSpc>
              <a:defRPr/>
            </a:pPr>
            <a:r>
              <a:rPr lang="en-US" sz="1700" dirty="0" smtClean="0">
                <a:solidFill>
                  <a:srgbClr val="C00000"/>
                </a:solidFill>
              </a:rPr>
              <a:t>Risks</a:t>
            </a:r>
            <a:r>
              <a:rPr lang="en-US" sz="1700" dirty="0" smtClean="0"/>
              <a:t>: won’t work &amp; be a waste of time</a:t>
            </a:r>
          </a:p>
          <a:p>
            <a:pPr lvl="1" eaLnBrk="1" hangingPunct="1">
              <a:lnSpc>
                <a:spcPct val="90000"/>
              </a:lnSpc>
              <a:defRPr/>
            </a:pPr>
            <a:endParaRPr lang="en-US" sz="2000" dirty="0" smtClean="0"/>
          </a:p>
          <a:p>
            <a:pPr eaLnBrk="1" hangingPunct="1">
              <a:lnSpc>
                <a:spcPct val="90000"/>
              </a:lnSpc>
              <a:defRPr/>
            </a:pPr>
            <a:r>
              <a:rPr lang="en-US" sz="2400" dirty="0" smtClean="0"/>
              <a:t>“</a:t>
            </a:r>
            <a:r>
              <a:rPr lang="en-US" sz="2400" dirty="0" smtClean="0">
                <a:solidFill>
                  <a:srgbClr val="C00000"/>
                </a:solidFill>
              </a:rPr>
              <a:t>Surprise-Explain-Reward</a:t>
            </a:r>
            <a:r>
              <a:rPr lang="en-US" sz="2400" dirty="0" smtClean="0"/>
              <a:t>”			</a:t>
            </a:r>
            <a:r>
              <a:rPr lang="en-US" sz="1600" dirty="0" smtClean="0">
                <a:solidFill>
                  <a:srgbClr val="C00000"/>
                </a:solidFill>
              </a:rPr>
              <a:t>              [Burnett]</a:t>
            </a:r>
          </a:p>
          <a:p>
            <a:pPr lvl="1" eaLnBrk="1" hangingPunct="1">
              <a:lnSpc>
                <a:spcPct val="90000"/>
              </a:lnSpc>
              <a:defRPr/>
            </a:pPr>
            <a:r>
              <a:rPr lang="en-US" sz="2000" dirty="0" smtClean="0">
                <a:solidFill>
                  <a:srgbClr val="C00000"/>
                </a:solidFill>
              </a:rPr>
              <a:t>Surprise</a:t>
            </a:r>
            <a:r>
              <a:rPr lang="en-US" sz="2000" dirty="0" smtClean="0"/>
              <a:t>: Make users curious by showing the presence of an information gap.</a:t>
            </a:r>
          </a:p>
          <a:p>
            <a:pPr lvl="1" eaLnBrk="1" hangingPunct="1">
              <a:lnSpc>
                <a:spcPct val="90000"/>
              </a:lnSpc>
              <a:defRPr/>
            </a:pPr>
            <a:r>
              <a:rPr lang="en-US" sz="2000" dirty="0" smtClean="0">
                <a:solidFill>
                  <a:srgbClr val="C00000"/>
                </a:solidFill>
              </a:rPr>
              <a:t>Explain</a:t>
            </a:r>
            <a:r>
              <a:rPr lang="en-US" sz="2000" dirty="0" smtClean="0"/>
              <a:t>: Let the users seek explanation</a:t>
            </a:r>
          </a:p>
          <a:p>
            <a:pPr lvl="1" eaLnBrk="1" hangingPunct="1">
              <a:lnSpc>
                <a:spcPct val="90000"/>
              </a:lnSpc>
              <a:defRPr/>
            </a:pPr>
            <a:r>
              <a:rPr lang="en-US" sz="2000" dirty="0" smtClean="0">
                <a:solidFill>
                  <a:srgbClr val="C00000"/>
                </a:solidFill>
              </a:rPr>
              <a:t>Rewards</a:t>
            </a:r>
            <a:r>
              <a:rPr lang="en-US" sz="2000" dirty="0" smtClean="0"/>
              <a:t>: Make benefits of taking those actions clear early.</a:t>
            </a:r>
            <a:endParaRPr lang="en-US" sz="66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32</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762000"/>
          </a:xfrm>
        </p:spPr>
        <p:txBody>
          <a:bodyPr/>
          <a:lstStyle/>
          <a:p>
            <a:r>
              <a:rPr lang="en-US" dirty="0" smtClean="0"/>
              <a:t>Training End Users</a:t>
            </a:r>
            <a:r>
              <a:rPr lang="en-US" sz="1800" b="0" dirty="0" smtClean="0">
                <a:solidFill>
                  <a:schemeClr val="tx1"/>
                </a:solidFill>
                <a:latin typeface="+mn-lt"/>
              </a:rPr>
              <a:t>	</a:t>
            </a:r>
          </a:p>
        </p:txBody>
      </p:sp>
      <p:sp>
        <p:nvSpPr>
          <p:cNvPr id="3" name="Content Placeholder 2"/>
          <p:cNvSpPr>
            <a:spLocks noGrp="1"/>
          </p:cNvSpPr>
          <p:nvPr>
            <p:ph idx="1"/>
          </p:nvPr>
        </p:nvSpPr>
        <p:spPr>
          <a:xfrm>
            <a:off x="457200" y="1295400"/>
            <a:ext cx="8229600" cy="4835525"/>
          </a:xfrm>
        </p:spPr>
        <p:txBody>
          <a:bodyPr/>
          <a:lstStyle/>
          <a:p>
            <a:pPr eaLnBrk="1" hangingPunct="1"/>
            <a:r>
              <a:rPr lang="en-US" sz="2400" dirty="0" smtClean="0"/>
              <a:t>Umarji Pohl and Seaman approach to Teaching SE to end users</a:t>
            </a:r>
          </a:p>
          <a:p>
            <a:pPr lvl="1" eaLnBrk="1" hangingPunct="1"/>
            <a:r>
              <a:rPr lang="en-US" sz="2200" dirty="0" smtClean="0"/>
              <a:t>Surveyed bioinformatics curricula and recommended things that these users should know about SE</a:t>
            </a:r>
          </a:p>
          <a:p>
            <a:pPr lvl="1" eaLnBrk="1" hangingPunct="1"/>
            <a:r>
              <a:rPr lang="en-US" sz="2200" dirty="0" smtClean="0"/>
              <a:t>Recommendations</a:t>
            </a:r>
          </a:p>
          <a:p>
            <a:pPr lvl="2" eaLnBrk="1" hangingPunct="1"/>
            <a:r>
              <a:rPr lang="en-US" sz="2000" dirty="0" smtClean="0"/>
              <a:t>Approaches to software design and development</a:t>
            </a:r>
          </a:p>
          <a:p>
            <a:pPr lvl="2" eaLnBrk="1" hangingPunct="1"/>
            <a:r>
              <a:rPr lang="en-US" sz="2000" dirty="0" smtClean="0"/>
              <a:t>Strong quality assurance (QA) practices</a:t>
            </a:r>
          </a:p>
          <a:p>
            <a:pPr lvl="2" eaLnBrk="1" hangingPunct="1"/>
            <a:r>
              <a:rPr lang="en-US" sz="2000" dirty="0" smtClean="0"/>
              <a:t>Evolutionary perspective</a:t>
            </a:r>
          </a:p>
          <a:p>
            <a:pPr lvl="2" eaLnBrk="1" hangingPunct="1"/>
            <a:r>
              <a:rPr lang="en-US" sz="2000" dirty="0" smtClean="0"/>
              <a:t>Documentation</a:t>
            </a:r>
          </a:p>
          <a:p>
            <a:pPr lvl="2" eaLnBrk="1" hangingPunct="1"/>
            <a:r>
              <a:rPr lang="en-US" sz="2000" dirty="0" smtClean="0"/>
              <a:t>Reuse</a:t>
            </a:r>
          </a:p>
          <a:p>
            <a:pPr lvl="1" eaLnBrk="1" hangingPunct="1"/>
            <a:r>
              <a:rPr lang="en-US" sz="2200" dirty="0" smtClean="0"/>
              <a:t>However, the impact of such teaching on quality assurance is unknown.</a:t>
            </a:r>
          </a:p>
          <a:p>
            <a:pPr lvl="1" eaLnBrk="1" hangingPunct="1"/>
            <a:r>
              <a:rPr lang="en-US" sz="2200" dirty="0" smtClean="0"/>
              <a:t>Andrew Ko et al, instead argue for exploring “</a:t>
            </a:r>
            <a:r>
              <a:rPr lang="en-US" sz="2200" dirty="0" smtClean="0">
                <a:solidFill>
                  <a:srgbClr val="C00000"/>
                </a:solidFill>
              </a:rPr>
              <a:t>teachable moments</a:t>
            </a:r>
            <a:r>
              <a:rPr lang="en-US" sz="2200" dirty="0" smtClean="0"/>
              <a:t>” using the Surprise-explain-reward approach</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33</a:t>
            </a:fld>
            <a:endParaRPr lang="en-US" altLang="en-US" dirty="0">
              <a:solidFill>
                <a:srgbClr val="000000"/>
              </a:solidFill>
            </a:endParaRPr>
          </a:p>
        </p:txBody>
      </p:sp>
      <p:sp>
        <p:nvSpPr>
          <p:cNvPr id="5" name="Rectangle 4"/>
          <p:cNvSpPr/>
          <p:nvPr/>
        </p:nvSpPr>
        <p:spPr>
          <a:xfrm>
            <a:off x="6705600" y="685800"/>
            <a:ext cx="1685077" cy="369332"/>
          </a:xfrm>
          <a:prstGeom prst="rect">
            <a:avLst/>
          </a:prstGeom>
        </p:spPr>
        <p:txBody>
          <a:bodyPr wrap="none">
            <a:spAutoFit/>
          </a:bodyPr>
          <a:lstStyle/>
          <a:p>
            <a:r>
              <a:rPr lang="en-US" dirty="0" smtClean="0">
                <a:solidFill>
                  <a:srgbClr val="000000"/>
                </a:solidFill>
              </a:rPr>
              <a:t> </a:t>
            </a:r>
            <a:r>
              <a:rPr lang="en-US" dirty="0" smtClean="0">
                <a:solidFill>
                  <a:srgbClr val="C00000"/>
                </a:solidFill>
              </a:rPr>
              <a:t>[Umarji, 2008]</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4114800" cy="4835525"/>
          </a:xfrm>
        </p:spPr>
        <p:txBody>
          <a:bodyPr>
            <a:normAutofit lnSpcReduction="10000"/>
          </a:bodyPr>
          <a:lstStyle/>
          <a:p>
            <a:pPr eaLnBrk="1" hangingPunct="1">
              <a:lnSpc>
                <a:spcPct val="110000"/>
              </a:lnSpc>
            </a:pPr>
            <a:r>
              <a:rPr lang="en-US" sz="2200" dirty="0" smtClean="0">
                <a:solidFill>
                  <a:srgbClr val="C00000"/>
                </a:solidFill>
              </a:rPr>
              <a:t>Research Question</a:t>
            </a:r>
          </a:p>
          <a:p>
            <a:pPr lvl="1" eaLnBrk="1" hangingPunct="1">
              <a:lnSpc>
                <a:spcPct val="110000"/>
              </a:lnSpc>
            </a:pPr>
            <a:r>
              <a:rPr lang="en-US" sz="2100" dirty="0" smtClean="0"/>
              <a:t>Are the strategies employed by male and female EUSE in debugging different?</a:t>
            </a:r>
          </a:p>
          <a:p>
            <a:pPr eaLnBrk="1" hangingPunct="1">
              <a:lnSpc>
                <a:spcPct val="110000"/>
              </a:lnSpc>
            </a:pPr>
            <a:r>
              <a:rPr lang="en-US" sz="2200" dirty="0" smtClean="0">
                <a:solidFill>
                  <a:srgbClr val="C00000"/>
                </a:solidFill>
              </a:rPr>
              <a:t>Domain</a:t>
            </a:r>
          </a:p>
          <a:p>
            <a:pPr lvl="1" eaLnBrk="1" hangingPunct="1">
              <a:lnSpc>
                <a:spcPct val="110000"/>
              </a:lnSpc>
            </a:pPr>
            <a:r>
              <a:rPr lang="en-US" sz="2100" dirty="0" smtClean="0"/>
              <a:t>Spreadsheets</a:t>
            </a:r>
          </a:p>
          <a:p>
            <a:pPr eaLnBrk="1" hangingPunct="1">
              <a:lnSpc>
                <a:spcPct val="110000"/>
              </a:lnSpc>
            </a:pPr>
            <a:r>
              <a:rPr lang="en-US" sz="2200" dirty="0" smtClean="0">
                <a:solidFill>
                  <a:srgbClr val="C00000"/>
                </a:solidFill>
              </a:rPr>
              <a:t>Method</a:t>
            </a:r>
          </a:p>
          <a:p>
            <a:pPr lvl="1" eaLnBrk="1" hangingPunct="1">
              <a:lnSpc>
                <a:spcPct val="110000"/>
              </a:lnSpc>
            </a:pPr>
            <a:r>
              <a:rPr lang="en-US" sz="2100" dirty="0" smtClean="0"/>
              <a:t>Experiment, qualitative study</a:t>
            </a:r>
          </a:p>
          <a:p>
            <a:pPr eaLnBrk="1" hangingPunct="1">
              <a:lnSpc>
                <a:spcPct val="110000"/>
              </a:lnSpc>
            </a:pPr>
            <a:r>
              <a:rPr lang="en-US" sz="2200" dirty="0" smtClean="0">
                <a:solidFill>
                  <a:srgbClr val="C00000"/>
                </a:solidFill>
              </a:rPr>
              <a:t>Subjects/Objects of study</a:t>
            </a:r>
          </a:p>
          <a:p>
            <a:pPr lvl="1" eaLnBrk="1" hangingPunct="1">
              <a:lnSpc>
                <a:spcPct val="90000"/>
              </a:lnSpc>
            </a:pPr>
            <a:r>
              <a:rPr lang="en-US" sz="2100" dirty="0" smtClean="0"/>
              <a:t>Males, females, professionals, students</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34</a:t>
            </a:fld>
            <a:endParaRPr lang="en-US" altLang="en-US" dirty="0">
              <a:solidFill>
                <a:srgbClr val="000000"/>
              </a:solidFill>
            </a:endParaRPr>
          </a:p>
        </p:txBody>
      </p:sp>
      <p:sp>
        <p:nvSpPr>
          <p:cNvPr id="5" name="Rectangle 4"/>
          <p:cNvSpPr/>
          <p:nvPr/>
        </p:nvSpPr>
        <p:spPr>
          <a:xfrm>
            <a:off x="4572000" y="1447800"/>
            <a:ext cx="4114800" cy="4438138"/>
          </a:xfrm>
          <a:prstGeom prst="rect">
            <a:avLst/>
          </a:prstGeom>
        </p:spPr>
        <p:txBody>
          <a:bodyPr wrap="square">
            <a:spAutoFit/>
          </a:bodyPr>
          <a:lstStyle/>
          <a:p>
            <a:pPr marL="342900" lvl="1" indent="-342900" fontAlgn="base">
              <a:lnSpc>
                <a:spcPct val="90000"/>
              </a:lnSpc>
              <a:spcBef>
                <a:spcPct val="20000"/>
              </a:spcBef>
              <a:spcAft>
                <a:spcPct val="0"/>
              </a:spcAft>
              <a:buClr>
                <a:schemeClr val="tx2"/>
              </a:buClr>
              <a:buSzPct val="70000"/>
            </a:pPr>
            <a:r>
              <a:rPr lang="en-US" sz="2000" dirty="0" smtClean="0">
                <a:solidFill>
                  <a:srgbClr val="C00000"/>
                </a:solidFill>
              </a:rPr>
              <a:t>Results</a:t>
            </a:r>
          </a:p>
          <a:p>
            <a:pPr marL="290513" lvl="1" indent="-290513" fontAlgn="base">
              <a:lnSpc>
                <a:spcPct val="90000"/>
              </a:lnSpc>
              <a:spcBef>
                <a:spcPct val="20000"/>
              </a:spcBef>
              <a:spcAft>
                <a:spcPct val="0"/>
              </a:spcAft>
              <a:buClr>
                <a:schemeClr val="accent2"/>
              </a:buClr>
              <a:buSzPct val="70000"/>
              <a:buFont typeface="Wingdings" pitchFamily="2" charset="2"/>
              <a:buChar char="l"/>
            </a:pPr>
            <a:endParaRPr lang="en-US" sz="1000" dirty="0" smtClean="0"/>
          </a:p>
          <a:p>
            <a:pPr marL="290513" lvl="1" indent="-290513" fontAlgn="base">
              <a:lnSpc>
                <a:spcPct val="90000"/>
              </a:lnSpc>
              <a:spcBef>
                <a:spcPct val="20000"/>
              </a:spcBef>
              <a:spcAft>
                <a:spcPct val="0"/>
              </a:spcAft>
              <a:buClr>
                <a:schemeClr val="accent2"/>
              </a:buClr>
              <a:buSzPct val="70000"/>
              <a:buFont typeface="Wingdings" pitchFamily="2" charset="2"/>
              <a:buChar char="l"/>
            </a:pPr>
            <a:r>
              <a:rPr lang="en-US" sz="1900" dirty="0" smtClean="0"/>
              <a:t>There are significant gender differences in strategies for approaching testing and debugging</a:t>
            </a:r>
          </a:p>
          <a:p>
            <a:pPr marL="290513" lvl="1" indent="-290513" fontAlgn="base">
              <a:lnSpc>
                <a:spcPct val="90000"/>
              </a:lnSpc>
              <a:spcBef>
                <a:spcPct val="20000"/>
              </a:spcBef>
              <a:spcAft>
                <a:spcPct val="0"/>
              </a:spcAft>
              <a:buClr>
                <a:schemeClr val="accent2"/>
              </a:buClr>
              <a:buSzPct val="70000"/>
              <a:buFont typeface="Wingdings" pitchFamily="2" charset="2"/>
              <a:buChar char="l"/>
            </a:pPr>
            <a:endParaRPr lang="en-US" sz="1000" dirty="0" smtClean="0"/>
          </a:p>
          <a:p>
            <a:pPr marL="290513" lvl="1" indent="-290513" fontAlgn="base">
              <a:lnSpc>
                <a:spcPct val="90000"/>
              </a:lnSpc>
              <a:spcBef>
                <a:spcPct val="20000"/>
              </a:spcBef>
              <a:spcAft>
                <a:spcPct val="0"/>
              </a:spcAft>
              <a:buClr>
                <a:schemeClr val="accent2"/>
              </a:buClr>
              <a:buSzPct val="70000"/>
              <a:buFont typeface="Wingdings" pitchFamily="2" charset="2"/>
              <a:buChar char="l"/>
            </a:pPr>
            <a:r>
              <a:rPr lang="en-US" sz="1900" dirty="0" smtClean="0"/>
              <a:t>Some of the strategies preferred by females are not well supported in end-user environments</a:t>
            </a:r>
          </a:p>
          <a:p>
            <a:pPr marL="290513" lvl="1" indent="-290513" fontAlgn="base">
              <a:lnSpc>
                <a:spcPct val="90000"/>
              </a:lnSpc>
              <a:spcBef>
                <a:spcPct val="20000"/>
              </a:spcBef>
              <a:spcAft>
                <a:spcPct val="0"/>
              </a:spcAft>
              <a:buClr>
                <a:schemeClr val="accent2"/>
              </a:buClr>
              <a:buSzPct val="70000"/>
            </a:pPr>
            <a:endParaRPr lang="en-US" sz="1000" dirty="0" smtClean="0"/>
          </a:p>
          <a:p>
            <a:pPr marL="290513" lvl="1" indent="-290513" fontAlgn="base">
              <a:lnSpc>
                <a:spcPct val="90000"/>
              </a:lnSpc>
              <a:spcBef>
                <a:spcPct val="20000"/>
              </a:spcBef>
              <a:spcAft>
                <a:spcPct val="0"/>
              </a:spcAft>
              <a:buClr>
                <a:schemeClr val="accent2"/>
              </a:buClr>
              <a:buSzPct val="70000"/>
              <a:buFont typeface="Wingdings" pitchFamily="2" charset="2"/>
              <a:buChar char="l"/>
            </a:pPr>
            <a:r>
              <a:rPr lang="en-US" sz="1900" dirty="0" smtClean="0"/>
              <a:t>Modeling of problem solving behavior may improve females’ confidence, and therefore their performance on tasks</a:t>
            </a:r>
          </a:p>
          <a:p>
            <a:pPr marL="290513" lvl="1" indent="-290513" fontAlgn="base">
              <a:lnSpc>
                <a:spcPct val="90000"/>
              </a:lnSpc>
              <a:spcBef>
                <a:spcPct val="20000"/>
              </a:spcBef>
              <a:spcAft>
                <a:spcPct val="0"/>
              </a:spcAft>
              <a:buClr>
                <a:schemeClr val="accent2"/>
              </a:buClr>
              <a:buSzPct val="70000"/>
              <a:buFont typeface="Wingdings" pitchFamily="2" charset="2"/>
              <a:buChar char="l"/>
            </a:pPr>
            <a:endParaRPr lang="en-US" sz="1000" dirty="0" smtClean="0"/>
          </a:p>
          <a:p>
            <a:pPr marL="290513" lvl="1" indent="-290513" fontAlgn="base">
              <a:lnSpc>
                <a:spcPct val="90000"/>
              </a:lnSpc>
              <a:spcBef>
                <a:spcPct val="20000"/>
              </a:spcBef>
              <a:spcAft>
                <a:spcPct val="0"/>
              </a:spcAft>
              <a:buClr>
                <a:schemeClr val="accent2"/>
              </a:buClr>
              <a:buSzPct val="70000"/>
              <a:buFont typeface="Wingdings" pitchFamily="2" charset="2"/>
              <a:buChar char="l"/>
            </a:pPr>
            <a:r>
              <a:rPr lang="en-US" sz="1900" dirty="0" smtClean="0"/>
              <a:t>Gender matters</a:t>
            </a:r>
          </a:p>
        </p:txBody>
      </p:sp>
      <p:sp>
        <p:nvSpPr>
          <p:cNvPr id="7" name="Title 1"/>
          <p:cNvSpPr>
            <a:spLocks noGrp="1"/>
          </p:cNvSpPr>
          <p:nvPr>
            <p:ph type="title"/>
          </p:nvPr>
        </p:nvSpPr>
        <p:spPr>
          <a:xfrm>
            <a:off x="0" y="122238"/>
            <a:ext cx="8991600" cy="944562"/>
          </a:xfrm>
        </p:spPr>
        <p:txBody>
          <a:bodyPr/>
          <a:lstStyle/>
          <a:p>
            <a:r>
              <a:rPr lang="en-US" sz="2400" dirty="0" smtClean="0"/>
              <a:t>Empirical Studies</a:t>
            </a:r>
            <a:r>
              <a:rPr lang="en-US" sz="1800" dirty="0" smtClean="0">
                <a:solidFill>
                  <a:schemeClr val="tx1"/>
                </a:solidFill>
              </a:rPr>
              <a:t/>
            </a:r>
            <a:br>
              <a:rPr lang="en-US" sz="1800" dirty="0" smtClean="0">
                <a:solidFill>
                  <a:schemeClr val="tx1"/>
                </a:solidFill>
              </a:rPr>
            </a:br>
            <a:r>
              <a:rPr lang="en-US" sz="1800" b="0" dirty="0" smtClean="0">
                <a:solidFill>
                  <a:schemeClr val="tx1"/>
                </a:solidFill>
              </a:rPr>
              <a:t>Gender Concerns for End Users      				</a:t>
            </a:r>
            <a:r>
              <a:rPr lang="en-US" sz="1800" b="0" kern="1200" dirty="0" smtClean="0">
                <a:solidFill>
                  <a:srgbClr val="C00000"/>
                </a:solidFill>
                <a:latin typeface="+mn-lt"/>
                <a:ea typeface="+mn-ea"/>
                <a:cs typeface="+mn-cs"/>
              </a:rPr>
              <a:t>[Burnett et al, 2011]</a:t>
            </a:r>
            <a:endParaRPr lang="en-US" sz="1800" b="0" kern="1200" dirty="0">
              <a:solidFill>
                <a:srgbClr val="C00000"/>
              </a:solidFill>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8991600" cy="944562"/>
          </a:xfrm>
        </p:spPr>
        <p:txBody>
          <a:bodyPr/>
          <a:lstStyle/>
          <a:p>
            <a:r>
              <a:rPr lang="en-US" sz="2400" dirty="0" smtClean="0"/>
              <a:t>Empirical Studies</a:t>
            </a:r>
            <a:r>
              <a:rPr lang="en-US" sz="1800" dirty="0" smtClean="0">
                <a:solidFill>
                  <a:schemeClr val="tx1"/>
                </a:solidFill>
              </a:rPr>
              <a:t/>
            </a:r>
            <a:br>
              <a:rPr lang="en-US" sz="1800" dirty="0" smtClean="0">
                <a:solidFill>
                  <a:schemeClr val="tx1"/>
                </a:solidFill>
              </a:rPr>
            </a:br>
            <a:r>
              <a:rPr lang="en-US" sz="1800" b="0" dirty="0" smtClean="0">
                <a:solidFill>
                  <a:schemeClr val="tx1"/>
                </a:solidFill>
              </a:rPr>
              <a:t>Spreadsheet debugging behavior of expert and novice end-users      </a:t>
            </a:r>
            <a:r>
              <a:rPr lang="en-US" sz="1400" b="0" dirty="0" smtClean="0">
                <a:solidFill>
                  <a:srgbClr val="C00000"/>
                </a:solidFill>
              </a:rPr>
              <a:t>[Bishop, McDaid, 2011]</a:t>
            </a:r>
            <a:endParaRPr lang="en-US" sz="1400" b="0" dirty="0">
              <a:solidFill>
                <a:srgbClr val="C00000"/>
              </a:solidFill>
            </a:endParaRPr>
          </a:p>
        </p:txBody>
      </p:sp>
      <p:sp>
        <p:nvSpPr>
          <p:cNvPr id="3" name="Content Placeholder 2"/>
          <p:cNvSpPr>
            <a:spLocks noGrp="1"/>
          </p:cNvSpPr>
          <p:nvPr>
            <p:ph idx="1"/>
          </p:nvPr>
        </p:nvSpPr>
        <p:spPr>
          <a:xfrm>
            <a:off x="304800" y="1447800"/>
            <a:ext cx="4114800" cy="4835525"/>
          </a:xfrm>
        </p:spPr>
        <p:txBody>
          <a:bodyPr/>
          <a:lstStyle/>
          <a:p>
            <a:pPr eaLnBrk="1" hangingPunct="1">
              <a:lnSpc>
                <a:spcPct val="90000"/>
              </a:lnSpc>
            </a:pPr>
            <a:r>
              <a:rPr lang="en-US" sz="2000" dirty="0" smtClean="0">
                <a:solidFill>
                  <a:srgbClr val="C00000"/>
                </a:solidFill>
              </a:rPr>
              <a:t>Research Question</a:t>
            </a:r>
          </a:p>
          <a:p>
            <a:pPr lvl="1" eaLnBrk="1" hangingPunct="1">
              <a:lnSpc>
                <a:spcPct val="90000"/>
              </a:lnSpc>
            </a:pPr>
            <a:r>
              <a:rPr lang="en-US" sz="1900" dirty="0" smtClean="0"/>
              <a:t>Comparing performance of expert vs. novice users in detecting and correcting errors, debugging behavior, and cell inspection coverage</a:t>
            </a:r>
          </a:p>
          <a:p>
            <a:pPr eaLnBrk="1" hangingPunct="1">
              <a:lnSpc>
                <a:spcPct val="90000"/>
              </a:lnSpc>
            </a:pPr>
            <a:r>
              <a:rPr lang="en-US" sz="2000" dirty="0" smtClean="0">
                <a:solidFill>
                  <a:srgbClr val="C00000"/>
                </a:solidFill>
              </a:rPr>
              <a:t>Domain</a:t>
            </a:r>
          </a:p>
          <a:p>
            <a:pPr lvl="1" eaLnBrk="1" hangingPunct="1">
              <a:lnSpc>
                <a:spcPct val="90000"/>
              </a:lnSpc>
            </a:pPr>
            <a:r>
              <a:rPr lang="en-US" sz="1900" dirty="0" smtClean="0"/>
              <a:t>Spreadsheet</a:t>
            </a:r>
          </a:p>
          <a:p>
            <a:pPr eaLnBrk="1" hangingPunct="1">
              <a:lnSpc>
                <a:spcPct val="90000"/>
              </a:lnSpc>
            </a:pPr>
            <a:r>
              <a:rPr lang="en-US" sz="2000" dirty="0" smtClean="0">
                <a:solidFill>
                  <a:srgbClr val="C00000"/>
                </a:solidFill>
              </a:rPr>
              <a:t>Method</a:t>
            </a:r>
          </a:p>
          <a:p>
            <a:pPr lvl="1" eaLnBrk="1" hangingPunct="1">
              <a:lnSpc>
                <a:spcPct val="90000"/>
              </a:lnSpc>
            </a:pPr>
            <a:r>
              <a:rPr lang="en-US" sz="1900" dirty="0" smtClean="0"/>
              <a:t>Experiment, Qualitative inquiry</a:t>
            </a:r>
          </a:p>
          <a:p>
            <a:pPr eaLnBrk="1" hangingPunct="1">
              <a:lnSpc>
                <a:spcPct val="90000"/>
              </a:lnSpc>
            </a:pPr>
            <a:r>
              <a:rPr lang="en-US" sz="2000" dirty="0" smtClean="0">
                <a:solidFill>
                  <a:srgbClr val="C00000"/>
                </a:solidFill>
              </a:rPr>
              <a:t>Subjects/Objects of study</a:t>
            </a:r>
          </a:p>
          <a:p>
            <a:pPr lvl="1" eaLnBrk="1" hangingPunct="1">
              <a:lnSpc>
                <a:spcPct val="90000"/>
              </a:lnSpc>
            </a:pPr>
            <a:r>
              <a:rPr lang="en-US" sz="1900" dirty="0" smtClean="0"/>
              <a:t>13 professionals (experts) and 34 accounting and finance students (novices)</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35</a:t>
            </a:fld>
            <a:endParaRPr lang="en-US" altLang="en-US" dirty="0">
              <a:solidFill>
                <a:srgbClr val="000000"/>
              </a:solidFill>
            </a:endParaRPr>
          </a:p>
        </p:txBody>
      </p:sp>
      <p:sp>
        <p:nvSpPr>
          <p:cNvPr id="5" name="Rectangle 4"/>
          <p:cNvSpPr/>
          <p:nvPr/>
        </p:nvSpPr>
        <p:spPr>
          <a:xfrm>
            <a:off x="4572000" y="1447800"/>
            <a:ext cx="4114800" cy="4933658"/>
          </a:xfrm>
          <a:prstGeom prst="rect">
            <a:avLst/>
          </a:prstGeom>
        </p:spPr>
        <p:txBody>
          <a:bodyPr wrap="square">
            <a:spAutoFit/>
          </a:bodyPr>
          <a:lstStyle/>
          <a:p>
            <a:pPr marL="342900" lvl="1" indent="-342900" fontAlgn="base">
              <a:lnSpc>
                <a:spcPct val="90000"/>
              </a:lnSpc>
              <a:spcBef>
                <a:spcPct val="20000"/>
              </a:spcBef>
              <a:spcAft>
                <a:spcPct val="0"/>
              </a:spcAft>
              <a:buClr>
                <a:schemeClr val="tx2"/>
              </a:buClr>
              <a:buSzPct val="70000"/>
              <a:buFont typeface="Wingdings" pitchFamily="2" charset="2"/>
              <a:buChar char="l"/>
            </a:pPr>
            <a:r>
              <a:rPr lang="en-US" sz="2000" dirty="0" smtClean="0">
                <a:solidFill>
                  <a:srgbClr val="C00000"/>
                </a:solidFill>
              </a:rPr>
              <a:t>Results</a:t>
            </a:r>
          </a:p>
          <a:p>
            <a:pPr marL="290513" lvl="1" indent="-290513" fontAlgn="base">
              <a:lnSpc>
                <a:spcPct val="90000"/>
              </a:lnSpc>
              <a:spcBef>
                <a:spcPct val="20000"/>
              </a:spcBef>
              <a:spcAft>
                <a:spcPct val="0"/>
              </a:spcAft>
              <a:buClr>
                <a:schemeClr val="accent2"/>
              </a:buClr>
              <a:buSzPct val="70000"/>
              <a:buFont typeface="Wingdings" pitchFamily="2" charset="2"/>
              <a:buChar char="l"/>
            </a:pPr>
            <a:r>
              <a:rPr lang="en-US" sz="1900" dirty="0" smtClean="0"/>
              <a:t>Experts perform better than novices at detecting errors that require ‘deep’ understanding</a:t>
            </a:r>
          </a:p>
          <a:p>
            <a:pPr marL="290513" lvl="1" indent="-290513" fontAlgn="base">
              <a:lnSpc>
                <a:spcPct val="90000"/>
              </a:lnSpc>
              <a:spcBef>
                <a:spcPct val="20000"/>
              </a:spcBef>
              <a:spcAft>
                <a:spcPct val="0"/>
              </a:spcAft>
              <a:buClr>
                <a:schemeClr val="accent2"/>
              </a:buClr>
              <a:buSzPct val="70000"/>
              <a:buFont typeface="Wingdings" pitchFamily="2" charset="2"/>
              <a:buChar char="l"/>
            </a:pPr>
            <a:endParaRPr lang="en-US" sz="1000" dirty="0" smtClean="0"/>
          </a:p>
          <a:p>
            <a:pPr marL="290513" lvl="1" indent="-290513" fontAlgn="base">
              <a:lnSpc>
                <a:spcPct val="90000"/>
              </a:lnSpc>
              <a:spcBef>
                <a:spcPct val="20000"/>
              </a:spcBef>
              <a:spcAft>
                <a:spcPct val="0"/>
              </a:spcAft>
              <a:buClr>
                <a:schemeClr val="accent2"/>
              </a:buClr>
              <a:buSzPct val="70000"/>
              <a:buFont typeface="Wingdings" pitchFamily="2" charset="2"/>
              <a:buChar char="l"/>
            </a:pPr>
            <a:r>
              <a:rPr lang="en-US" sz="1900" dirty="0" smtClean="0"/>
              <a:t>Cell coverage correlates with performance - experts look at more cells than novices</a:t>
            </a:r>
          </a:p>
          <a:p>
            <a:pPr marL="290513" lvl="1" indent="-290513" fontAlgn="base">
              <a:lnSpc>
                <a:spcPct val="90000"/>
              </a:lnSpc>
              <a:spcBef>
                <a:spcPct val="20000"/>
              </a:spcBef>
              <a:spcAft>
                <a:spcPct val="0"/>
              </a:spcAft>
              <a:buClr>
                <a:schemeClr val="accent2"/>
              </a:buClr>
              <a:buSzPct val="70000"/>
              <a:buFont typeface="Wingdings" pitchFamily="2" charset="2"/>
              <a:buChar char="l"/>
            </a:pPr>
            <a:endParaRPr lang="en-US" sz="1000" dirty="0" smtClean="0"/>
          </a:p>
          <a:p>
            <a:pPr marL="290513" lvl="1" indent="-290513" fontAlgn="base">
              <a:lnSpc>
                <a:spcPct val="90000"/>
              </a:lnSpc>
              <a:spcBef>
                <a:spcPct val="20000"/>
              </a:spcBef>
              <a:spcAft>
                <a:spcPct val="0"/>
              </a:spcAft>
              <a:buClr>
                <a:schemeClr val="accent2"/>
              </a:buClr>
              <a:buSzPct val="70000"/>
              <a:buFont typeface="Wingdings" pitchFamily="2" charset="2"/>
              <a:buChar char="l"/>
            </a:pPr>
            <a:r>
              <a:rPr lang="en-US" sz="1900" dirty="0" smtClean="0"/>
              <a:t>There is a specific pattern of cell inspection depending on the characteristics and place of the cell in the spreadsheet</a:t>
            </a:r>
          </a:p>
          <a:p>
            <a:pPr marL="290513" lvl="1" indent="-290513" fontAlgn="base">
              <a:lnSpc>
                <a:spcPct val="90000"/>
              </a:lnSpc>
              <a:spcBef>
                <a:spcPct val="20000"/>
              </a:spcBef>
              <a:spcAft>
                <a:spcPct val="0"/>
              </a:spcAft>
              <a:buClr>
                <a:schemeClr val="accent2"/>
              </a:buClr>
              <a:buSzPct val="70000"/>
              <a:buFont typeface="Wingdings" pitchFamily="2" charset="2"/>
              <a:buChar char="l"/>
            </a:pPr>
            <a:endParaRPr lang="en-US" sz="1000" dirty="0" smtClean="0"/>
          </a:p>
          <a:p>
            <a:pPr marL="290513" lvl="1" indent="-290513" fontAlgn="base">
              <a:lnSpc>
                <a:spcPct val="90000"/>
              </a:lnSpc>
              <a:spcBef>
                <a:spcPct val="20000"/>
              </a:spcBef>
              <a:spcAft>
                <a:spcPct val="0"/>
              </a:spcAft>
              <a:buClr>
                <a:schemeClr val="accent2"/>
              </a:buClr>
              <a:buSzPct val="70000"/>
              <a:buFont typeface="Wingdings" pitchFamily="2" charset="2"/>
              <a:buChar char="l"/>
            </a:pPr>
            <a:r>
              <a:rPr lang="en-US" sz="1900" dirty="0" smtClean="0"/>
              <a:t>A tool whose aim was to increase cell inspection coverage showed a trend, but did not significantly improve performance.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8991600" cy="792162"/>
          </a:xfrm>
        </p:spPr>
        <p:txBody>
          <a:bodyPr/>
          <a:lstStyle/>
          <a:p>
            <a:r>
              <a:rPr lang="en-US" sz="2800" dirty="0" smtClean="0"/>
              <a:t>				</a:t>
            </a:r>
            <a:endParaRPr lang="en-US" sz="1600" b="0" dirty="0">
              <a:solidFill>
                <a:srgbClr val="C00000"/>
              </a:solidFill>
            </a:endParaRPr>
          </a:p>
        </p:txBody>
      </p:sp>
      <p:sp>
        <p:nvSpPr>
          <p:cNvPr id="3" name="Content Placeholder 2"/>
          <p:cNvSpPr>
            <a:spLocks noGrp="1"/>
          </p:cNvSpPr>
          <p:nvPr>
            <p:ph idx="1"/>
          </p:nvPr>
        </p:nvSpPr>
        <p:spPr>
          <a:xfrm>
            <a:off x="304800" y="1447800"/>
            <a:ext cx="4114800" cy="4835525"/>
          </a:xfrm>
        </p:spPr>
        <p:txBody>
          <a:bodyPr>
            <a:normAutofit fontScale="77500" lnSpcReduction="20000"/>
          </a:bodyPr>
          <a:lstStyle/>
          <a:p>
            <a:pPr eaLnBrk="1" hangingPunct="1">
              <a:lnSpc>
                <a:spcPct val="110000"/>
              </a:lnSpc>
            </a:pPr>
            <a:r>
              <a:rPr lang="en-US" sz="2200" dirty="0" smtClean="0">
                <a:solidFill>
                  <a:srgbClr val="C00000"/>
                </a:solidFill>
              </a:rPr>
              <a:t>Research Question</a:t>
            </a:r>
          </a:p>
          <a:p>
            <a:pPr lvl="1" eaLnBrk="1" hangingPunct="1">
              <a:lnSpc>
                <a:spcPct val="120000"/>
              </a:lnSpc>
            </a:pPr>
            <a:r>
              <a:rPr lang="en-US" sz="2300" dirty="0" smtClean="0"/>
              <a:t>Are there typical application domains for mash-ups? </a:t>
            </a:r>
          </a:p>
          <a:p>
            <a:pPr eaLnBrk="1" hangingPunct="1">
              <a:lnSpc>
                <a:spcPct val="110000"/>
              </a:lnSpc>
            </a:pPr>
            <a:r>
              <a:rPr lang="en-US" sz="2200" dirty="0" smtClean="0">
                <a:solidFill>
                  <a:srgbClr val="C00000"/>
                </a:solidFill>
              </a:rPr>
              <a:t>Domain</a:t>
            </a:r>
          </a:p>
          <a:p>
            <a:pPr lvl="1" eaLnBrk="1" hangingPunct="1">
              <a:lnSpc>
                <a:spcPct val="120000"/>
              </a:lnSpc>
            </a:pPr>
            <a:r>
              <a:rPr lang="en-US" sz="2300" dirty="0" smtClean="0"/>
              <a:t>Web programming/mash-ups</a:t>
            </a:r>
          </a:p>
          <a:p>
            <a:pPr eaLnBrk="1" hangingPunct="1">
              <a:lnSpc>
                <a:spcPct val="110000"/>
              </a:lnSpc>
            </a:pPr>
            <a:r>
              <a:rPr lang="en-US" sz="2200" dirty="0" smtClean="0">
                <a:solidFill>
                  <a:srgbClr val="C00000"/>
                </a:solidFill>
              </a:rPr>
              <a:t>Method</a:t>
            </a:r>
          </a:p>
          <a:p>
            <a:pPr lvl="1" eaLnBrk="1" hangingPunct="1">
              <a:lnSpc>
                <a:spcPct val="120000"/>
              </a:lnSpc>
            </a:pPr>
            <a:r>
              <a:rPr lang="en-US" sz="2400" dirty="0" smtClean="0"/>
              <a:t>Survey (in the sense of categorization of) of and qualitative analysis mash-ups</a:t>
            </a:r>
          </a:p>
          <a:p>
            <a:pPr eaLnBrk="1" hangingPunct="1">
              <a:lnSpc>
                <a:spcPct val="110000"/>
              </a:lnSpc>
            </a:pPr>
            <a:r>
              <a:rPr lang="en-US" sz="2200" dirty="0" smtClean="0">
                <a:solidFill>
                  <a:srgbClr val="C00000"/>
                </a:solidFill>
              </a:rPr>
              <a:t>Subjects/Objects of study</a:t>
            </a:r>
          </a:p>
          <a:p>
            <a:pPr lvl="1" eaLnBrk="1" hangingPunct="1">
              <a:lnSpc>
                <a:spcPct val="120000"/>
              </a:lnSpc>
            </a:pPr>
            <a:r>
              <a:rPr lang="en-US" sz="2400" dirty="0" smtClean="0"/>
              <a:t>Popular Grease Monkey scripts and 22 recommended mash-ups</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36</a:t>
            </a:fld>
            <a:endParaRPr lang="en-US" altLang="en-US" dirty="0">
              <a:solidFill>
                <a:srgbClr val="000000"/>
              </a:solidFill>
            </a:endParaRPr>
          </a:p>
        </p:txBody>
      </p:sp>
      <p:sp>
        <p:nvSpPr>
          <p:cNvPr id="5" name="Rectangle 4"/>
          <p:cNvSpPr/>
          <p:nvPr/>
        </p:nvSpPr>
        <p:spPr>
          <a:xfrm>
            <a:off x="4572000" y="1447800"/>
            <a:ext cx="4114800" cy="1985159"/>
          </a:xfrm>
          <a:prstGeom prst="rect">
            <a:avLst/>
          </a:prstGeom>
        </p:spPr>
        <p:txBody>
          <a:bodyPr wrap="square">
            <a:spAutoFit/>
          </a:bodyPr>
          <a:lstStyle/>
          <a:p>
            <a:pPr marL="342900" lvl="1" indent="-342900" fontAlgn="base">
              <a:lnSpc>
                <a:spcPct val="90000"/>
              </a:lnSpc>
              <a:spcBef>
                <a:spcPct val="20000"/>
              </a:spcBef>
              <a:spcAft>
                <a:spcPct val="0"/>
              </a:spcAft>
              <a:buClr>
                <a:schemeClr val="tx2"/>
              </a:buClr>
              <a:buSzPct val="70000"/>
            </a:pPr>
            <a:r>
              <a:rPr lang="en-US" sz="2000" dirty="0" smtClean="0">
                <a:solidFill>
                  <a:srgbClr val="C00000"/>
                </a:solidFill>
              </a:rPr>
              <a:t>Results</a:t>
            </a:r>
          </a:p>
          <a:p>
            <a:pPr marL="290513" lvl="1" indent="-290513" fontAlgn="base">
              <a:lnSpc>
                <a:spcPct val="90000"/>
              </a:lnSpc>
              <a:spcBef>
                <a:spcPct val="20000"/>
              </a:spcBef>
              <a:spcAft>
                <a:spcPct val="0"/>
              </a:spcAft>
              <a:buClr>
                <a:schemeClr val="accent2"/>
              </a:buClr>
              <a:buSzPct val="70000"/>
              <a:buFont typeface="Wingdings" pitchFamily="2" charset="2"/>
              <a:buChar char="l"/>
            </a:pPr>
            <a:endParaRPr lang="en-US" sz="1000" dirty="0" smtClean="0"/>
          </a:p>
          <a:p>
            <a:pPr marL="290513" lvl="1" indent="-290513" fontAlgn="base">
              <a:lnSpc>
                <a:spcPct val="90000"/>
              </a:lnSpc>
              <a:spcBef>
                <a:spcPct val="20000"/>
              </a:spcBef>
              <a:spcAft>
                <a:spcPct val="0"/>
              </a:spcAft>
              <a:buClr>
                <a:schemeClr val="accent2"/>
              </a:buClr>
              <a:buSzPct val="70000"/>
              <a:buFont typeface="Wingdings" pitchFamily="2" charset="2"/>
              <a:buChar char="l"/>
            </a:pPr>
            <a:r>
              <a:rPr lang="en-US" sz="2000" dirty="0" smtClean="0"/>
              <a:t>Mashups can be categorized according to their functionality.  These patterns include personalization, search, aggregation amongst others</a:t>
            </a:r>
          </a:p>
        </p:txBody>
      </p:sp>
      <p:sp>
        <p:nvSpPr>
          <p:cNvPr id="6" name="Title 1"/>
          <p:cNvSpPr txBox="1">
            <a:spLocks/>
          </p:cNvSpPr>
          <p:nvPr/>
        </p:nvSpPr>
        <p:spPr bwMode="auto">
          <a:xfrm>
            <a:off x="0" y="122238"/>
            <a:ext cx="89916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a:defRPr/>
            </a:pPr>
            <a:r>
              <a:rPr lang="en-US" sz="2400" b="1" kern="0" dirty="0" smtClean="0">
                <a:solidFill>
                  <a:srgbClr val="7C1302"/>
                </a:solidFill>
                <a:ea typeface="+mj-ea"/>
                <a:cs typeface="+mj-cs"/>
              </a:rPr>
              <a:t>Empirical Studies </a:t>
            </a:r>
            <a:r>
              <a:rPr lang="en-US" sz="3200" b="1" kern="0" dirty="0" smtClean="0">
                <a:solidFill>
                  <a:srgbClr val="7C1302"/>
                </a:solidFill>
                <a:ea typeface="+mj-ea"/>
                <a:cs typeface="+mj-cs"/>
              </a:rPr>
              <a:t/>
            </a:r>
            <a:br>
              <a:rPr lang="en-US" sz="3200" b="1" kern="0" dirty="0" smtClean="0">
                <a:solidFill>
                  <a:srgbClr val="7C1302"/>
                </a:solidFill>
                <a:ea typeface="+mj-ea"/>
                <a:cs typeface="+mj-cs"/>
              </a:rPr>
            </a:br>
            <a:r>
              <a:rPr lang="en-US" b="1" kern="0" dirty="0" smtClean="0">
                <a:solidFill>
                  <a:srgbClr val="000000"/>
                </a:solidFill>
                <a:ea typeface="+mj-ea"/>
                <a:cs typeface="+mj-cs"/>
              </a:rPr>
              <a:t> Patterns in Mashups 				             </a:t>
            </a:r>
            <a:r>
              <a:rPr lang="en-US" kern="0" dirty="0" smtClean="0">
                <a:solidFill>
                  <a:srgbClr val="C00000"/>
                </a:solidFill>
                <a:ea typeface="+mj-ea"/>
                <a:cs typeface="+mj-cs"/>
              </a:rPr>
              <a:t>[Wong et al, </a:t>
            </a:r>
            <a:r>
              <a:rPr lang="en-US" kern="0" dirty="0" smtClean="0">
                <a:solidFill>
                  <a:srgbClr val="C00000"/>
                </a:solidFill>
                <a:ea typeface="+mj-ea"/>
                <a:cs typeface="+mj-cs"/>
              </a:rPr>
              <a:t>2007]</a:t>
            </a:r>
            <a:endParaRPr lang="en-US"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5064125"/>
          </a:xfrm>
        </p:spPr>
        <p:txBody>
          <a:bodyPr/>
          <a:lstStyle/>
          <a:p>
            <a:pPr marL="514350" indent="-514350">
              <a:buFont typeface="+mj-lt"/>
              <a:buAutoNum type="arabicPeriod"/>
            </a:pPr>
            <a:r>
              <a:rPr lang="en-US" sz="2200" dirty="0" smtClean="0"/>
              <a:t>Motivation</a:t>
            </a:r>
          </a:p>
          <a:p>
            <a:pPr marL="514350" indent="-514350">
              <a:buFont typeface="+mj-lt"/>
              <a:buAutoNum type="arabicPeriod"/>
            </a:pPr>
            <a:r>
              <a:rPr lang="en-US" sz="2200" dirty="0" smtClean="0"/>
              <a:t>End User Software Engineering (EUSE) and its goals</a:t>
            </a:r>
          </a:p>
          <a:p>
            <a:pPr marL="514350" indent="-514350">
              <a:buFont typeface="+mj-lt"/>
              <a:buAutoNum type="arabicPeriod"/>
            </a:pPr>
            <a:r>
              <a:rPr lang="en-US" sz="2200" dirty="0" smtClean="0"/>
              <a:t>EUSE in contrast with software engineering</a:t>
            </a:r>
          </a:p>
          <a:p>
            <a:pPr marL="514350" indent="-514350">
              <a:buFont typeface="+mj-lt"/>
              <a:buAutoNum type="arabicPeriod"/>
            </a:pPr>
            <a:r>
              <a:rPr lang="en-US" sz="2200" dirty="0" smtClean="0"/>
              <a:t>Cross Cutting concerns in End User Software Engineering</a:t>
            </a:r>
          </a:p>
          <a:p>
            <a:pPr marL="514350" indent="-514350">
              <a:buFont typeface="+mj-lt"/>
              <a:buAutoNum type="arabicPeriod"/>
            </a:pPr>
            <a:r>
              <a:rPr lang="en-US" sz="2200" dirty="0" smtClean="0">
                <a:solidFill>
                  <a:srgbClr val="C00000"/>
                </a:solidFill>
              </a:rPr>
              <a:t>Open Issues</a:t>
            </a:r>
          </a:p>
          <a:p>
            <a:pPr marL="514350" indent="-514350">
              <a:buFont typeface="+mj-lt"/>
              <a:buAutoNum type="arabicPeriod"/>
            </a:pPr>
            <a:r>
              <a:rPr lang="en-US" sz="2200" dirty="0" smtClean="0"/>
              <a:t>Conclusion</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37</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92162"/>
          </a:xfrm>
        </p:spPr>
        <p:txBody>
          <a:bodyPr/>
          <a:lstStyle/>
          <a:p>
            <a:r>
              <a:rPr lang="en-US" sz="2200" dirty="0" smtClean="0"/>
              <a:t>Opportunities to learn from successful software eco-systems</a:t>
            </a:r>
            <a:br>
              <a:rPr lang="en-US" sz="2200" dirty="0" smtClean="0"/>
            </a:br>
            <a:r>
              <a:rPr lang="en-US" sz="2400" b="0" dirty="0" smtClean="0">
                <a:solidFill>
                  <a:schemeClr val="tx1"/>
                </a:solidFill>
              </a:rPr>
              <a:t> </a:t>
            </a:r>
            <a:r>
              <a:rPr lang="en-US" sz="1800" b="0" dirty="0" smtClean="0">
                <a:solidFill>
                  <a:schemeClr val="tx1"/>
                </a:solidFill>
              </a:rPr>
              <a:t>Something that has worked really well for bio-informatics domain</a:t>
            </a:r>
            <a:endParaRPr lang="en-US" sz="18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38</a:t>
            </a:fld>
            <a:endParaRPr lang="en-US" altLang="en-US" dirty="0">
              <a:solidFill>
                <a:srgbClr val="000000"/>
              </a:solidFill>
            </a:endParaRPr>
          </a:p>
        </p:txBody>
      </p:sp>
      <p:pic>
        <p:nvPicPr>
          <p:cNvPr id="5" name="Picture 2"/>
          <p:cNvPicPr>
            <a:picLocks noChangeAspect="1" noChangeArrowheads="1"/>
          </p:cNvPicPr>
          <p:nvPr/>
        </p:nvPicPr>
        <p:blipFill>
          <a:blip r:embed="rId2" cstate="print"/>
          <a:srcRect/>
          <a:stretch>
            <a:fillRect/>
          </a:stretch>
        </p:blipFill>
        <p:spPr bwMode="auto">
          <a:xfrm>
            <a:off x="529686" y="1524000"/>
            <a:ext cx="7467600" cy="4639524"/>
          </a:xfrm>
          <a:prstGeom prst="rect">
            <a:avLst/>
          </a:prstGeom>
          <a:noFill/>
          <a:ln w="9525">
            <a:noFill/>
            <a:miter lim="800000"/>
            <a:headEnd/>
            <a:tailEnd/>
          </a:ln>
        </p:spPr>
      </p:pic>
      <p:pic>
        <p:nvPicPr>
          <p:cNvPr id="6" name="Picture 9"/>
          <p:cNvPicPr>
            <a:picLocks noChangeArrowheads="1"/>
          </p:cNvPicPr>
          <p:nvPr/>
        </p:nvPicPr>
        <p:blipFill>
          <a:blip r:embed="rId3" cstate="print"/>
          <a:srcRect t="194" b="194"/>
          <a:stretch>
            <a:fillRect/>
          </a:stretch>
        </p:blipFill>
        <p:spPr bwMode="auto">
          <a:xfrm>
            <a:off x="533400" y="6096000"/>
            <a:ext cx="3048000" cy="609600"/>
          </a:xfrm>
          <a:prstGeom prst="rect">
            <a:avLst/>
          </a:prstGeom>
          <a:noFill/>
          <a:ln w="12700">
            <a:noFill/>
            <a:miter lim="800000"/>
            <a:headEnd/>
            <a:tailEnd/>
          </a:ln>
        </p:spPr>
      </p:pic>
      <p:pic>
        <p:nvPicPr>
          <p:cNvPr id="7" name="Picture 6">
            <a:hlinkClick r:id="rId4"/>
          </p:cNvPr>
          <p:cNvPicPr>
            <a:picLocks noChangeArrowheads="1"/>
          </p:cNvPicPr>
          <p:nvPr/>
        </p:nvPicPr>
        <p:blipFill>
          <a:blip r:embed="rId5" cstate="print"/>
          <a:srcRect r="10411"/>
          <a:stretch>
            <a:fillRect/>
          </a:stretch>
        </p:blipFill>
        <p:spPr bwMode="auto">
          <a:xfrm>
            <a:off x="3733800" y="6096000"/>
            <a:ext cx="2971800" cy="609600"/>
          </a:xfrm>
          <a:prstGeom prst="rect">
            <a:avLst/>
          </a:prstGeom>
          <a:noFill/>
          <a:ln w="12700">
            <a:noFill/>
            <a:miter lim="800000"/>
            <a:headEnd/>
            <a:tailEnd/>
          </a:ln>
        </p:spPr>
      </p:pic>
      <p:sp>
        <p:nvSpPr>
          <p:cNvPr id="8" name="Rectangle 7"/>
          <p:cNvSpPr/>
          <p:nvPr/>
        </p:nvSpPr>
        <p:spPr>
          <a:xfrm>
            <a:off x="6061040" y="2438400"/>
            <a:ext cx="1518364" cy="369332"/>
          </a:xfrm>
          <a:prstGeom prst="rect">
            <a:avLst/>
          </a:prstGeom>
        </p:spPr>
        <p:txBody>
          <a:bodyPr wrap="none">
            <a:spAutoFit/>
          </a:bodyPr>
          <a:lstStyle/>
          <a:p>
            <a:r>
              <a:rPr lang="en-US" dirty="0" smtClean="0">
                <a:hlinkClick r:id="rId6"/>
              </a:rPr>
              <a:t>Biocatalogue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39</a:t>
            </a:fld>
            <a:endParaRPr lang="en-US" altLang="en-US" dirty="0">
              <a:solidFill>
                <a:srgbClr val="000000"/>
              </a:solidFill>
            </a:endParaRPr>
          </a:p>
        </p:txBody>
      </p:sp>
      <p:sp>
        <p:nvSpPr>
          <p:cNvPr id="5" name="Title 1"/>
          <p:cNvSpPr>
            <a:spLocks noGrp="1"/>
          </p:cNvSpPr>
          <p:nvPr>
            <p:ph type="title"/>
          </p:nvPr>
        </p:nvSpPr>
        <p:spPr>
          <a:xfrm>
            <a:off x="228600" y="457200"/>
            <a:ext cx="8458200" cy="990600"/>
          </a:xfrm>
        </p:spPr>
        <p:txBody>
          <a:bodyPr/>
          <a:lstStyle/>
          <a:p>
            <a:r>
              <a:rPr lang="en-US" sz="2400" dirty="0" smtClean="0"/>
              <a:t>End users form a large community with varying computation models</a:t>
            </a:r>
            <a:br>
              <a:rPr lang="en-US" sz="2400" dirty="0" smtClean="0"/>
            </a:br>
            <a:r>
              <a:rPr lang="en-US" sz="1600" b="0" dirty="0" smtClean="0">
                <a:solidFill>
                  <a:schemeClr val="tx1"/>
                </a:solidFill>
              </a:rPr>
              <a:t>Should/Can we generalize the results from one world to the other?</a:t>
            </a:r>
            <a:endParaRPr lang="en-US" sz="1600" b="0" dirty="0">
              <a:solidFill>
                <a:schemeClr val="tx1"/>
              </a:solidFill>
            </a:endParaRPr>
          </a:p>
        </p:txBody>
      </p:sp>
      <p:cxnSp>
        <p:nvCxnSpPr>
          <p:cNvPr id="6" name="Straight Connector 5"/>
          <p:cNvCxnSpPr/>
          <p:nvPr/>
        </p:nvCxnSpPr>
        <p:spPr bwMode="auto">
          <a:xfrm>
            <a:off x="762000" y="4876562"/>
            <a:ext cx="7391400" cy="0"/>
          </a:xfrm>
          <a:prstGeom prst="line">
            <a:avLst/>
          </a:prstGeom>
          <a:solidFill>
            <a:schemeClr val="accent1"/>
          </a:solidFill>
          <a:ln w="41275" cap="flat" cmpd="sng" algn="ctr">
            <a:solidFill>
              <a:schemeClr val="tx1"/>
            </a:solidFill>
            <a:prstDash val="dash"/>
            <a:miter lim="800000"/>
            <a:headEnd type="oval" w="lg" len="lg"/>
            <a:tailEnd type="oval" w="lg" len="lg"/>
          </a:ln>
          <a:effectLst/>
        </p:spPr>
      </p:cxnSp>
      <p:sp>
        <p:nvSpPr>
          <p:cNvPr id="7" name="Oval 6"/>
          <p:cNvSpPr/>
          <p:nvPr/>
        </p:nvSpPr>
        <p:spPr bwMode="auto">
          <a:xfrm>
            <a:off x="2590800" y="4754062"/>
            <a:ext cx="228600" cy="2286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Oval 7"/>
          <p:cNvSpPr/>
          <p:nvPr/>
        </p:nvSpPr>
        <p:spPr bwMode="auto">
          <a:xfrm>
            <a:off x="4038600" y="4754062"/>
            <a:ext cx="228600" cy="2286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Oval 8"/>
          <p:cNvSpPr/>
          <p:nvPr/>
        </p:nvSpPr>
        <p:spPr bwMode="auto">
          <a:xfrm>
            <a:off x="5562600" y="4770462"/>
            <a:ext cx="228600" cy="2286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cxnSp>
        <p:nvCxnSpPr>
          <p:cNvPr id="10" name="Straight Connector 9"/>
          <p:cNvCxnSpPr/>
          <p:nvPr/>
        </p:nvCxnSpPr>
        <p:spPr bwMode="auto">
          <a:xfrm rot="10800000" flipV="1">
            <a:off x="838200" y="1636693"/>
            <a:ext cx="3276600" cy="320040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cxnSp>
        <p:nvCxnSpPr>
          <p:cNvPr id="11" name="Straight Connector 10"/>
          <p:cNvCxnSpPr/>
          <p:nvPr/>
        </p:nvCxnSpPr>
        <p:spPr bwMode="auto">
          <a:xfrm>
            <a:off x="4800600" y="1636693"/>
            <a:ext cx="3429000" cy="335280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pic>
        <p:nvPicPr>
          <p:cNvPr id="12" name="Picture 2"/>
          <p:cNvPicPr>
            <a:picLocks noChangeAspect="1" noChangeArrowheads="1"/>
          </p:cNvPicPr>
          <p:nvPr/>
        </p:nvPicPr>
        <p:blipFill>
          <a:blip r:embed="rId2" cstate="print"/>
          <a:srcRect/>
          <a:stretch>
            <a:fillRect/>
          </a:stretch>
        </p:blipFill>
        <p:spPr bwMode="auto">
          <a:xfrm>
            <a:off x="7240021" y="1789093"/>
            <a:ext cx="1369558" cy="1363472"/>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7657414" y="2131308"/>
            <a:ext cx="677648" cy="677646"/>
          </a:xfrm>
          <a:prstGeom prst="rect">
            <a:avLst/>
          </a:prstGeom>
          <a:noFill/>
          <a:ln w="9525">
            <a:noFill/>
            <a:miter lim="800000"/>
            <a:headEnd/>
            <a:tailEnd/>
          </a:ln>
        </p:spPr>
      </p:pic>
      <p:pic>
        <p:nvPicPr>
          <p:cNvPr id="14" name="Picture 2"/>
          <p:cNvPicPr>
            <a:picLocks noChangeAspect="1" noChangeArrowheads="1"/>
          </p:cNvPicPr>
          <p:nvPr/>
        </p:nvPicPr>
        <p:blipFill>
          <a:blip r:embed="rId2" cstate="print"/>
          <a:srcRect/>
          <a:stretch>
            <a:fillRect/>
          </a:stretch>
        </p:blipFill>
        <p:spPr bwMode="auto">
          <a:xfrm>
            <a:off x="458221" y="1797221"/>
            <a:ext cx="1369558" cy="1363472"/>
          </a:xfrm>
          <a:prstGeom prst="rect">
            <a:avLst/>
          </a:prstGeom>
          <a:noFill/>
          <a:ln w="9525">
            <a:noFill/>
            <a:miter lim="800000"/>
            <a:headEnd/>
            <a:tailEnd/>
          </a:ln>
        </p:spPr>
      </p:pic>
      <p:pic>
        <p:nvPicPr>
          <p:cNvPr id="15" name="Picture 5"/>
          <p:cNvPicPr>
            <a:picLocks noChangeAspect="1" noChangeArrowheads="1"/>
          </p:cNvPicPr>
          <p:nvPr/>
        </p:nvPicPr>
        <p:blipFill>
          <a:blip r:embed="rId4" cstate="print"/>
          <a:srcRect/>
          <a:stretch>
            <a:fillRect/>
          </a:stretch>
        </p:blipFill>
        <p:spPr bwMode="auto">
          <a:xfrm>
            <a:off x="679127" y="2079979"/>
            <a:ext cx="869182" cy="777510"/>
          </a:xfrm>
          <a:prstGeom prst="rect">
            <a:avLst/>
          </a:prstGeom>
          <a:noFill/>
          <a:ln w="9525">
            <a:noFill/>
            <a:miter lim="800000"/>
            <a:headEnd/>
            <a:tailEnd/>
          </a:ln>
        </p:spPr>
      </p:pic>
      <p:sp>
        <p:nvSpPr>
          <p:cNvPr id="16" name="TextBox 15"/>
          <p:cNvSpPr txBox="1"/>
          <p:nvPr/>
        </p:nvSpPr>
        <p:spPr>
          <a:xfrm>
            <a:off x="2209800" y="2246293"/>
            <a:ext cx="1600200" cy="923330"/>
          </a:xfrm>
          <a:prstGeom prst="rect">
            <a:avLst/>
          </a:prstGeom>
          <a:noFill/>
        </p:spPr>
        <p:txBody>
          <a:bodyPr wrap="square" rtlCol="0">
            <a:spAutoFit/>
          </a:bodyPr>
          <a:lstStyle/>
          <a:p>
            <a:pPr algn="ctr"/>
            <a:r>
              <a:rPr lang="en-US" dirty="0" smtClean="0"/>
              <a:t>Scientists,</a:t>
            </a:r>
          </a:p>
          <a:p>
            <a:pPr algn="ctr"/>
            <a:r>
              <a:rPr lang="en-US" dirty="0" smtClean="0"/>
              <a:t>Physicists,</a:t>
            </a:r>
          </a:p>
          <a:p>
            <a:pPr algn="ctr"/>
            <a:r>
              <a:rPr lang="en-US" dirty="0" smtClean="0"/>
              <a:t>Astronomists</a:t>
            </a:r>
            <a:endParaRPr lang="en-US" dirty="0"/>
          </a:p>
        </p:txBody>
      </p:sp>
      <p:sp>
        <p:nvSpPr>
          <p:cNvPr id="17" name="TextBox 16"/>
          <p:cNvSpPr txBox="1"/>
          <p:nvPr/>
        </p:nvSpPr>
        <p:spPr>
          <a:xfrm>
            <a:off x="4953000" y="2246293"/>
            <a:ext cx="1905000" cy="646331"/>
          </a:xfrm>
          <a:prstGeom prst="rect">
            <a:avLst/>
          </a:prstGeom>
          <a:noFill/>
        </p:spPr>
        <p:txBody>
          <a:bodyPr wrap="square" rtlCol="0">
            <a:spAutoFit/>
          </a:bodyPr>
          <a:lstStyle/>
          <a:p>
            <a:r>
              <a:rPr lang="en-US" dirty="0" smtClean="0"/>
              <a:t>Accountants,</a:t>
            </a:r>
          </a:p>
          <a:p>
            <a:r>
              <a:rPr lang="en-US" dirty="0" smtClean="0"/>
              <a:t>Moms and Pops</a:t>
            </a:r>
            <a:endParaRPr lang="en-US" dirty="0"/>
          </a:p>
        </p:txBody>
      </p:sp>
      <p:sp>
        <p:nvSpPr>
          <p:cNvPr id="18" name="TextBox 17"/>
          <p:cNvSpPr txBox="1"/>
          <p:nvPr/>
        </p:nvSpPr>
        <p:spPr>
          <a:xfrm>
            <a:off x="304800" y="3313093"/>
            <a:ext cx="3352800" cy="923330"/>
          </a:xfrm>
          <a:prstGeom prst="rect">
            <a:avLst/>
          </a:prstGeom>
          <a:noFill/>
        </p:spPr>
        <p:txBody>
          <a:bodyPr wrap="square" rtlCol="0">
            <a:spAutoFit/>
          </a:bodyPr>
          <a:lstStyle/>
          <a:p>
            <a:r>
              <a:rPr lang="en-US" dirty="0" smtClean="0"/>
              <a:t>People with Professional end user software developer </a:t>
            </a:r>
            <a:r>
              <a:rPr lang="en-US" dirty="0" smtClean="0">
                <a:solidFill>
                  <a:srgbClr val="C00000"/>
                </a:solidFill>
              </a:rPr>
              <a:t>role</a:t>
            </a:r>
            <a:r>
              <a:rPr lang="en-US" dirty="0" smtClean="0"/>
              <a:t> [Segal, 07]</a:t>
            </a:r>
            <a:endParaRPr lang="en-US" dirty="0"/>
          </a:p>
        </p:txBody>
      </p:sp>
      <p:sp>
        <p:nvSpPr>
          <p:cNvPr id="19" name="TextBox 18"/>
          <p:cNvSpPr txBox="1"/>
          <p:nvPr/>
        </p:nvSpPr>
        <p:spPr>
          <a:xfrm>
            <a:off x="6934200" y="3465493"/>
            <a:ext cx="2057400" cy="923330"/>
          </a:xfrm>
          <a:prstGeom prst="rect">
            <a:avLst/>
          </a:prstGeom>
          <a:noFill/>
        </p:spPr>
        <p:txBody>
          <a:bodyPr wrap="square" rtlCol="0">
            <a:spAutoFit/>
          </a:bodyPr>
          <a:lstStyle/>
          <a:p>
            <a:r>
              <a:rPr lang="en-US" dirty="0" smtClean="0"/>
              <a:t>People with a</a:t>
            </a:r>
          </a:p>
          <a:p>
            <a:r>
              <a:rPr lang="en-US" dirty="0" smtClean="0"/>
              <a:t>(technically) novice </a:t>
            </a:r>
            <a:r>
              <a:rPr lang="en-US" dirty="0" smtClean="0">
                <a:solidFill>
                  <a:srgbClr val="C00000"/>
                </a:solidFill>
              </a:rPr>
              <a:t>role</a:t>
            </a:r>
            <a:endParaRPr lang="en-US" dirty="0">
              <a:solidFill>
                <a:srgbClr val="C00000"/>
              </a:solidFill>
            </a:endParaRPr>
          </a:p>
        </p:txBody>
      </p:sp>
      <p:cxnSp>
        <p:nvCxnSpPr>
          <p:cNvPr id="20" name="Straight Connector 19"/>
          <p:cNvCxnSpPr/>
          <p:nvPr/>
        </p:nvCxnSpPr>
        <p:spPr bwMode="auto">
          <a:xfrm rot="5400000">
            <a:off x="2781300" y="3046393"/>
            <a:ext cx="3048000" cy="228600"/>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
        <p:nvSpPr>
          <p:cNvPr id="21" name="TextBox 20"/>
          <p:cNvSpPr txBox="1"/>
          <p:nvPr/>
        </p:nvSpPr>
        <p:spPr>
          <a:xfrm>
            <a:off x="7543800" y="4989493"/>
            <a:ext cx="1447800" cy="954107"/>
          </a:xfrm>
          <a:prstGeom prst="rect">
            <a:avLst/>
          </a:prstGeom>
          <a:noFill/>
        </p:spPr>
        <p:txBody>
          <a:bodyPr wrap="square" rtlCol="0">
            <a:spAutoFit/>
          </a:bodyPr>
          <a:lstStyle/>
          <a:p>
            <a:pPr algn="ctr"/>
            <a:r>
              <a:rPr lang="en-US" sz="1400" dirty="0" smtClean="0">
                <a:solidFill>
                  <a:srgbClr val="C00000"/>
                </a:solidFill>
              </a:rPr>
              <a:t>Domains that involve using or adapting turn-key software</a:t>
            </a:r>
            <a:endParaRPr lang="en-US" sz="1400" dirty="0">
              <a:solidFill>
                <a:srgbClr val="C00000"/>
              </a:solidFill>
            </a:endParaRPr>
          </a:p>
        </p:txBody>
      </p:sp>
      <p:sp>
        <p:nvSpPr>
          <p:cNvPr id="22" name="TextBox 21"/>
          <p:cNvSpPr txBox="1"/>
          <p:nvPr/>
        </p:nvSpPr>
        <p:spPr>
          <a:xfrm>
            <a:off x="109868" y="4904429"/>
            <a:ext cx="1447800" cy="738664"/>
          </a:xfrm>
          <a:prstGeom prst="rect">
            <a:avLst/>
          </a:prstGeom>
          <a:noFill/>
        </p:spPr>
        <p:txBody>
          <a:bodyPr wrap="square" rtlCol="0">
            <a:spAutoFit/>
          </a:bodyPr>
          <a:lstStyle/>
          <a:p>
            <a:pPr algn="ctr"/>
            <a:r>
              <a:rPr lang="en-US" sz="1400" dirty="0" smtClean="0">
                <a:solidFill>
                  <a:srgbClr val="C00000"/>
                </a:solidFill>
              </a:rPr>
              <a:t>Domains that involve writing a lot of code</a:t>
            </a:r>
            <a:endParaRPr lang="en-US" sz="1400" dirty="0">
              <a:solidFill>
                <a:srgbClr val="C00000"/>
              </a:solidFill>
            </a:endParaRPr>
          </a:p>
        </p:txBody>
      </p:sp>
      <p:sp>
        <p:nvSpPr>
          <p:cNvPr id="23" name="TextBox 22"/>
          <p:cNvSpPr txBox="1"/>
          <p:nvPr/>
        </p:nvSpPr>
        <p:spPr>
          <a:xfrm>
            <a:off x="3124200" y="4989493"/>
            <a:ext cx="2410058" cy="738664"/>
          </a:xfrm>
          <a:prstGeom prst="rect">
            <a:avLst/>
          </a:prstGeom>
          <a:noFill/>
        </p:spPr>
        <p:txBody>
          <a:bodyPr wrap="square" rtlCol="0">
            <a:spAutoFit/>
          </a:bodyPr>
          <a:lstStyle/>
          <a:p>
            <a:pPr algn="ctr"/>
            <a:r>
              <a:rPr lang="en-US" sz="1400" dirty="0" smtClean="0">
                <a:solidFill>
                  <a:srgbClr val="C00000"/>
                </a:solidFill>
              </a:rPr>
              <a:t>Domains that involve adaptations of software, and change in configurations</a:t>
            </a:r>
            <a:endParaRPr lang="en-US" sz="14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8458200" cy="792162"/>
          </a:xfrm>
        </p:spPr>
        <p:txBody>
          <a:bodyPr/>
          <a:lstStyle/>
          <a:p>
            <a:r>
              <a:rPr lang="en-US" sz="2800" dirty="0" smtClean="0"/>
              <a:t>Revisiting Brad’s Lecture’01</a:t>
            </a:r>
            <a:endParaRPr lang="en-US" sz="2800" dirty="0"/>
          </a:p>
        </p:txBody>
      </p:sp>
      <p:sp>
        <p:nvSpPr>
          <p:cNvPr id="3" name="Content Placeholder 2"/>
          <p:cNvSpPr>
            <a:spLocks noGrp="1"/>
          </p:cNvSpPr>
          <p:nvPr>
            <p:ph idx="1"/>
          </p:nvPr>
        </p:nvSpPr>
        <p:spPr>
          <a:xfrm>
            <a:off x="457200" y="1066800"/>
            <a:ext cx="8534400" cy="5334000"/>
          </a:xfrm>
        </p:spPr>
        <p:txBody>
          <a:bodyPr/>
          <a:lstStyle/>
          <a:p>
            <a:pPr eaLnBrk="1" hangingPunct="1">
              <a:lnSpc>
                <a:spcPct val="90000"/>
              </a:lnSpc>
              <a:tabLst>
                <a:tab pos="8342313" algn="r"/>
              </a:tabLst>
              <a:defRPr/>
            </a:pPr>
            <a:r>
              <a:rPr lang="en-US" sz="2400" dirty="0" smtClean="0"/>
              <a:t>“</a:t>
            </a:r>
            <a:r>
              <a:rPr lang="en-US" sz="2400" dirty="0" smtClean="0">
                <a:solidFill>
                  <a:schemeClr val="accent2"/>
                </a:solidFill>
              </a:rPr>
              <a:t>Programming</a:t>
            </a:r>
            <a:r>
              <a:rPr lang="en-US" sz="2400" dirty="0" smtClean="0"/>
              <a:t>”</a:t>
            </a:r>
          </a:p>
          <a:p>
            <a:pPr lvl="1" eaLnBrk="1" hangingPunct="1">
              <a:lnSpc>
                <a:spcPct val="90000"/>
              </a:lnSpc>
              <a:tabLst>
                <a:tab pos="3025775" algn="l"/>
                <a:tab pos="8342313" algn="r"/>
              </a:tabLst>
              <a:defRPr/>
            </a:pPr>
            <a:r>
              <a:rPr lang="en-US" sz="2200" dirty="0" smtClean="0">
                <a:cs typeface="Tahoma" pitchFamily="34" charset="0"/>
              </a:rPr>
              <a:t>‘‘The process of transforming a mental plan of desired actions for a computer into a representation that can be understood by the computer’’</a:t>
            </a:r>
            <a:r>
              <a:rPr lang="en-US" sz="2400" i="1" dirty="0" smtClean="0">
                <a:cs typeface="Tahoma" pitchFamily="34" charset="0"/>
              </a:rPr>
              <a:t>                   </a:t>
            </a:r>
            <a:r>
              <a:rPr lang="en-US" sz="1600" i="1" dirty="0" smtClean="0">
                <a:cs typeface="Tahoma" pitchFamily="34" charset="0"/>
              </a:rPr>
              <a:t>– Jean-Michel Hoc and Anh Nguyen-Xuan </a:t>
            </a:r>
            <a:endParaRPr lang="en-US" sz="1600" dirty="0" smtClean="0">
              <a:cs typeface="Tahoma" pitchFamily="34" charset="0"/>
            </a:endParaRPr>
          </a:p>
          <a:p>
            <a:pPr lvl="1" eaLnBrk="1" hangingPunct="1">
              <a:lnSpc>
                <a:spcPct val="90000"/>
              </a:lnSpc>
              <a:tabLst>
                <a:tab pos="3025775" algn="l"/>
                <a:tab pos="8342313" algn="r"/>
              </a:tabLst>
              <a:defRPr/>
            </a:pPr>
            <a:endParaRPr lang="en-US" sz="1000" dirty="0" smtClean="0"/>
          </a:p>
          <a:p>
            <a:pPr algn="just" eaLnBrk="1" hangingPunct="1">
              <a:defRPr/>
            </a:pPr>
            <a:r>
              <a:rPr lang="en-US" sz="2400" dirty="0" smtClean="0"/>
              <a:t>“</a:t>
            </a:r>
            <a:r>
              <a:rPr lang="en-US" sz="2400" dirty="0" smtClean="0">
                <a:solidFill>
                  <a:schemeClr val="accent2"/>
                </a:solidFill>
              </a:rPr>
              <a:t>Professional Programmer</a:t>
            </a:r>
            <a:r>
              <a:rPr lang="en-US" sz="2400" dirty="0" smtClean="0"/>
              <a:t>”</a:t>
            </a:r>
          </a:p>
          <a:p>
            <a:pPr lvl="1" algn="just" eaLnBrk="1" hangingPunct="1">
              <a:defRPr/>
            </a:pPr>
            <a:r>
              <a:rPr lang="en-US" sz="2000" dirty="0" smtClean="0"/>
              <a:t>Someone whose primary job function is to write or maintain software. </a:t>
            </a:r>
          </a:p>
          <a:p>
            <a:pPr algn="just" eaLnBrk="1" hangingPunct="1">
              <a:defRPr/>
            </a:pPr>
            <a:endParaRPr lang="en-US" sz="1000" dirty="0" smtClean="0"/>
          </a:p>
          <a:p>
            <a:pPr algn="just" eaLnBrk="1" hangingPunct="1">
              <a:defRPr/>
            </a:pPr>
            <a:r>
              <a:rPr lang="en-US" sz="2400" dirty="0" smtClean="0"/>
              <a:t>“</a:t>
            </a:r>
            <a:r>
              <a:rPr lang="en-US" sz="2400" dirty="0" smtClean="0">
                <a:solidFill>
                  <a:schemeClr val="accent2"/>
                </a:solidFill>
              </a:rPr>
              <a:t>End-User Programmer</a:t>
            </a:r>
            <a:r>
              <a:rPr lang="en-US" sz="2400" dirty="0" smtClean="0"/>
              <a:t>”</a:t>
            </a:r>
          </a:p>
          <a:p>
            <a:pPr algn="just" eaLnBrk="1" hangingPunct="1">
              <a:defRPr/>
            </a:pPr>
            <a:endParaRPr lang="en-US" sz="500" dirty="0" smtClean="0"/>
          </a:p>
          <a:p>
            <a:pPr lvl="1" eaLnBrk="1" hangingPunct="1">
              <a:defRPr/>
            </a:pPr>
            <a:r>
              <a:rPr lang="en-US" sz="2000" dirty="0" smtClean="0"/>
              <a:t>People who write programs, but not as their primary job function. </a:t>
            </a:r>
          </a:p>
          <a:p>
            <a:pPr lvl="1" eaLnBrk="1" hangingPunct="1">
              <a:defRPr/>
            </a:pPr>
            <a:endParaRPr lang="en-US" sz="500" dirty="0" smtClean="0"/>
          </a:p>
          <a:p>
            <a:pPr lvl="1" eaLnBrk="1" hangingPunct="1">
              <a:defRPr/>
            </a:pPr>
            <a:r>
              <a:rPr lang="en-US" sz="2000" dirty="0" smtClean="0"/>
              <a:t>Instead, they must write programs in support of achieving their main goal, which is something else.</a:t>
            </a:r>
          </a:p>
          <a:p>
            <a:pPr lvl="1" algn="just" eaLnBrk="1" hangingPunct="1">
              <a:defRPr/>
            </a:pPr>
            <a:endParaRPr lang="en-US" sz="500" dirty="0" smtClean="0"/>
          </a:p>
          <a:p>
            <a:pPr lvl="1" algn="just" eaLnBrk="1" hangingPunct="1">
              <a:defRPr/>
            </a:pPr>
            <a:r>
              <a:rPr lang="en-US" sz="2000" dirty="0" smtClean="0"/>
              <a:t>Covers a wide range of programming expertise</a:t>
            </a:r>
          </a:p>
          <a:p>
            <a:pPr marL="854075" lvl="2" indent="-285750" algn="just" eaLnBrk="1" hangingPunct="1">
              <a:defRPr/>
            </a:pPr>
            <a:r>
              <a:rPr lang="en-US" sz="1700" dirty="0" smtClean="0"/>
              <a:t>Business analysts, Neuroscientists, Physicists, Teachers, Accountants, etc.</a:t>
            </a:r>
          </a:p>
          <a:p>
            <a:pPr algn="just" eaLnBrk="1" hangingPunct="1">
              <a:defRPr/>
            </a:pPr>
            <a:endParaRPr lang="en-US" sz="24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4</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152400" y="1447800"/>
            <a:ext cx="8839200" cy="1828800"/>
          </a:xfrm>
          <a:prstGeom prst="rect">
            <a:avLst/>
          </a:prstGeom>
          <a:solidFill>
            <a:schemeClr val="bg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 name="Title 1"/>
          <p:cNvSpPr>
            <a:spLocks noGrp="1"/>
          </p:cNvSpPr>
          <p:nvPr>
            <p:ph type="title"/>
          </p:nvPr>
        </p:nvSpPr>
        <p:spPr>
          <a:xfrm>
            <a:off x="228600" y="122238"/>
            <a:ext cx="8458200" cy="792162"/>
          </a:xfrm>
        </p:spPr>
        <p:txBody>
          <a:bodyPr/>
          <a:lstStyle/>
          <a:p>
            <a:r>
              <a:rPr lang="en-US" sz="2800" dirty="0" smtClean="0"/>
              <a:t>EUSE research is (kind of) silent about ‘domain’</a:t>
            </a:r>
            <a:endParaRPr lang="en-US" sz="28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40</a:t>
            </a:fld>
            <a:endParaRPr lang="en-US" altLang="en-US" dirty="0">
              <a:solidFill>
                <a:srgbClr val="000000"/>
              </a:solidFill>
            </a:endParaRPr>
          </a:p>
        </p:txBody>
      </p:sp>
      <p:grpSp>
        <p:nvGrpSpPr>
          <p:cNvPr id="3" name="Group 19"/>
          <p:cNvGrpSpPr/>
          <p:nvPr/>
        </p:nvGrpSpPr>
        <p:grpSpPr>
          <a:xfrm>
            <a:off x="152400" y="2057400"/>
            <a:ext cx="8991600" cy="1198230"/>
            <a:chOff x="228600" y="5516300"/>
            <a:chExt cx="8991600" cy="1198230"/>
          </a:xfrm>
        </p:grpSpPr>
        <p:cxnSp>
          <p:nvCxnSpPr>
            <p:cNvPr id="6" name="Straight Connector 5"/>
            <p:cNvCxnSpPr/>
            <p:nvPr/>
          </p:nvCxnSpPr>
          <p:spPr bwMode="auto">
            <a:xfrm>
              <a:off x="914400" y="5638800"/>
              <a:ext cx="7391400" cy="0"/>
            </a:xfrm>
            <a:prstGeom prst="line">
              <a:avLst/>
            </a:prstGeom>
            <a:solidFill>
              <a:schemeClr val="accent1"/>
            </a:solidFill>
            <a:ln w="41275" cap="flat" cmpd="sng" algn="ctr">
              <a:solidFill>
                <a:schemeClr val="tx1"/>
              </a:solidFill>
              <a:prstDash val="dash"/>
              <a:miter lim="800000"/>
              <a:headEnd type="oval" w="lg" len="lg"/>
              <a:tailEnd type="oval" w="lg" len="lg"/>
            </a:ln>
            <a:effectLst/>
          </p:spPr>
        </p:cxnSp>
        <p:sp>
          <p:nvSpPr>
            <p:cNvPr id="11" name="Rectangle 10"/>
            <p:cNvSpPr/>
            <p:nvPr/>
          </p:nvSpPr>
          <p:spPr>
            <a:xfrm>
              <a:off x="228600" y="5791200"/>
              <a:ext cx="1828800" cy="923330"/>
            </a:xfrm>
            <a:prstGeom prst="rect">
              <a:avLst/>
            </a:prstGeom>
          </p:spPr>
          <p:txBody>
            <a:bodyPr wrap="square">
              <a:spAutoFit/>
            </a:bodyPr>
            <a:lstStyle/>
            <a:p>
              <a:pPr algn="ctr"/>
              <a:r>
                <a:rPr lang="en-US" dirty="0" smtClean="0"/>
                <a:t>Novices: Who use/adapt turn-key software</a:t>
              </a:r>
              <a:endParaRPr lang="en-US" dirty="0"/>
            </a:p>
          </p:txBody>
        </p:sp>
        <p:sp>
          <p:nvSpPr>
            <p:cNvPr id="12" name="Rectangle 11"/>
            <p:cNvSpPr/>
            <p:nvPr/>
          </p:nvSpPr>
          <p:spPr>
            <a:xfrm>
              <a:off x="7412266" y="5715000"/>
              <a:ext cx="1807934" cy="923330"/>
            </a:xfrm>
            <a:prstGeom prst="rect">
              <a:avLst/>
            </a:prstGeom>
          </p:spPr>
          <p:txBody>
            <a:bodyPr wrap="square">
              <a:spAutoFit/>
            </a:bodyPr>
            <a:lstStyle/>
            <a:p>
              <a:pPr algn="ctr"/>
              <a:r>
                <a:rPr lang="en-US" dirty="0" smtClean="0"/>
                <a:t>Experts: Who write extensive code</a:t>
              </a:r>
              <a:endParaRPr lang="en-US" dirty="0"/>
            </a:p>
          </p:txBody>
        </p:sp>
        <p:sp>
          <p:nvSpPr>
            <p:cNvPr id="13" name="Oval 12"/>
            <p:cNvSpPr/>
            <p:nvPr/>
          </p:nvSpPr>
          <p:spPr bwMode="auto">
            <a:xfrm>
              <a:off x="2438400" y="5516300"/>
              <a:ext cx="228600" cy="2286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4" name="Oval 13"/>
            <p:cNvSpPr/>
            <p:nvPr/>
          </p:nvSpPr>
          <p:spPr bwMode="auto">
            <a:xfrm>
              <a:off x="3886200" y="5516300"/>
              <a:ext cx="228600" cy="2286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5" name="Oval 14"/>
            <p:cNvSpPr/>
            <p:nvPr/>
          </p:nvSpPr>
          <p:spPr bwMode="auto">
            <a:xfrm>
              <a:off x="5715000" y="5532700"/>
              <a:ext cx="228600" cy="2286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7" name="Rectangle 16"/>
            <p:cNvSpPr/>
            <p:nvPr/>
          </p:nvSpPr>
          <p:spPr>
            <a:xfrm>
              <a:off x="3200400" y="5821100"/>
              <a:ext cx="3276600" cy="369332"/>
            </a:xfrm>
            <a:prstGeom prst="rect">
              <a:avLst/>
            </a:prstGeom>
          </p:spPr>
          <p:txBody>
            <a:bodyPr wrap="square">
              <a:spAutoFit/>
            </a:bodyPr>
            <a:lstStyle/>
            <a:p>
              <a:pPr algn="ctr"/>
              <a:r>
                <a:rPr lang="en-US" dirty="0" smtClean="0"/>
                <a:t>Write some code</a:t>
              </a:r>
              <a:endParaRPr lang="en-US" dirty="0"/>
            </a:p>
          </p:txBody>
        </p:sp>
      </p:grpSp>
      <p:cxnSp>
        <p:nvCxnSpPr>
          <p:cNvPr id="21" name="Straight Arrow Connector 20"/>
          <p:cNvCxnSpPr/>
          <p:nvPr/>
        </p:nvCxnSpPr>
        <p:spPr bwMode="auto">
          <a:xfrm>
            <a:off x="2971800" y="1752600"/>
            <a:ext cx="3657600" cy="1588"/>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22" name="TextBox 21"/>
          <p:cNvSpPr txBox="1"/>
          <p:nvPr/>
        </p:nvSpPr>
        <p:spPr>
          <a:xfrm>
            <a:off x="3716867" y="1447800"/>
            <a:ext cx="2506133" cy="338554"/>
          </a:xfrm>
          <a:prstGeom prst="rect">
            <a:avLst/>
          </a:prstGeom>
          <a:noFill/>
        </p:spPr>
        <p:txBody>
          <a:bodyPr wrap="square" rtlCol="0">
            <a:spAutoFit/>
          </a:bodyPr>
          <a:lstStyle/>
          <a:p>
            <a:r>
              <a:rPr lang="en-US" sz="1600" dirty="0" smtClean="0"/>
              <a:t>Technology expertise ++</a:t>
            </a:r>
            <a:endParaRPr lang="en-US" sz="1600" dirty="0"/>
          </a:p>
        </p:txBody>
      </p:sp>
      <p:grpSp>
        <p:nvGrpSpPr>
          <p:cNvPr id="5" name="Group 38"/>
          <p:cNvGrpSpPr/>
          <p:nvPr/>
        </p:nvGrpSpPr>
        <p:grpSpPr>
          <a:xfrm>
            <a:off x="76200" y="3657600"/>
            <a:ext cx="8991600" cy="1828800"/>
            <a:chOff x="76200" y="3657600"/>
            <a:chExt cx="8991600" cy="1828800"/>
          </a:xfrm>
        </p:grpSpPr>
        <p:sp>
          <p:nvSpPr>
            <p:cNvPr id="35" name="Rectangle 34"/>
            <p:cNvSpPr/>
            <p:nvPr/>
          </p:nvSpPr>
          <p:spPr bwMode="auto">
            <a:xfrm>
              <a:off x="152400" y="3657600"/>
              <a:ext cx="8839200" cy="1828800"/>
            </a:xfrm>
            <a:prstGeom prst="rect">
              <a:avLst/>
            </a:prstGeom>
            <a:solidFill>
              <a:schemeClr val="bg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grpSp>
          <p:nvGrpSpPr>
            <p:cNvPr id="7" name="Group 19"/>
            <p:cNvGrpSpPr/>
            <p:nvPr/>
          </p:nvGrpSpPr>
          <p:grpSpPr>
            <a:xfrm>
              <a:off x="76200" y="4267200"/>
              <a:ext cx="8991600" cy="960700"/>
              <a:chOff x="228600" y="5476831"/>
              <a:chExt cx="8991600" cy="960700"/>
            </a:xfrm>
          </p:grpSpPr>
          <p:cxnSp>
            <p:nvCxnSpPr>
              <p:cNvPr id="24" name="Straight Connector 23"/>
              <p:cNvCxnSpPr/>
              <p:nvPr/>
            </p:nvCxnSpPr>
            <p:spPr bwMode="auto">
              <a:xfrm>
                <a:off x="914400" y="5638800"/>
                <a:ext cx="7391400" cy="0"/>
              </a:xfrm>
              <a:prstGeom prst="line">
                <a:avLst/>
              </a:prstGeom>
              <a:solidFill>
                <a:schemeClr val="accent1"/>
              </a:solidFill>
              <a:ln w="41275" cap="flat" cmpd="sng" algn="ctr">
                <a:solidFill>
                  <a:schemeClr val="tx1"/>
                </a:solidFill>
                <a:prstDash val="dash"/>
                <a:miter lim="800000"/>
                <a:headEnd type="oval" w="lg" len="lg"/>
                <a:tailEnd type="oval" w="lg" len="lg"/>
              </a:ln>
              <a:effectLst/>
            </p:spPr>
          </p:cxnSp>
          <p:sp>
            <p:nvSpPr>
              <p:cNvPr id="25" name="Rectangle 24"/>
              <p:cNvSpPr/>
              <p:nvPr/>
            </p:nvSpPr>
            <p:spPr>
              <a:xfrm>
                <a:off x="228600" y="5791200"/>
                <a:ext cx="2057400" cy="646331"/>
              </a:xfrm>
              <a:prstGeom prst="rect">
                <a:avLst/>
              </a:prstGeom>
            </p:spPr>
            <p:txBody>
              <a:bodyPr wrap="square">
                <a:spAutoFit/>
              </a:bodyPr>
              <a:lstStyle/>
              <a:p>
                <a:pPr algn="ctr"/>
                <a:r>
                  <a:rPr lang="en-US" dirty="0" smtClean="0"/>
                  <a:t>Novice about domain functions</a:t>
                </a:r>
                <a:endParaRPr lang="en-US" dirty="0"/>
              </a:p>
            </p:txBody>
          </p:sp>
          <p:sp>
            <p:nvSpPr>
              <p:cNvPr id="26" name="Rectangle 25"/>
              <p:cNvSpPr/>
              <p:nvPr/>
            </p:nvSpPr>
            <p:spPr>
              <a:xfrm>
                <a:off x="7412266" y="5715000"/>
                <a:ext cx="1807934" cy="646331"/>
              </a:xfrm>
              <a:prstGeom prst="rect">
                <a:avLst/>
              </a:prstGeom>
            </p:spPr>
            <p:txBody>
              <a:bodyPr wrap="square">
                <a:spAutoFit/>
              </a:bodyPr>
              <a:lstStyle/>
              <a:p>
                <a:pPr algn="ctr"/>
                <a:r>
                  <a:rPr lang="en-US" dirty="0" smtClean="0"/>
                  <a:t>Expert in the domain</a:t>
                </a:r>
                <a:endParaRPr lang="en-US" dirty="0"/>
              </a:p>
            </p:txBody>
          </p:sp>
          <p:sp>
            <p:nvSpPr>
              <p:cNvPr id="27" name="Oval 26"/>
              <p:cNvSpPr/>
              <p:nvPr/>
            </p:nvSpPr>
            <p:spPr bwMode="auto">
              <a:xfrm>
                <a:off x="2438400" y="5516300"/>
                <a:ext cx="228600" cy="2286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8" name="Oval 27"/>
              <p:cNvSpPr/>
              <p:nvPr/>
            </p:nvSpPr>
            <p:spPr bwMode="auto">
              <a:xfrm>
                <a:off x="4114800" y="5476831"/>
                <a:ext cx="228600" cy="2286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29" name="Oval 28"/>
              <p:cNvSpPr/>
              <p:nvPr/>
            </p:nvSpPr>
            <p:spPr bwMode="auto">
              <a:xfrm>
                <a:off x="5715000" y="5532700"/>
                <a:ext cx="228600" cy="228600"/>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2" name="Rectangle 31"/>
              <p:cNvSpPr/>
              <p:nvPr/>
            </p:nvSpPr>
            <p:spPr>
              <a:xfrm>
                <a:off x="2667000" y="5781631"/>
                <a:ext cx="4038600" cy="646331"/>
              </a:xfrm>
              <a:prstGeom prst="rect">
                <a:avLst/>
              </a:prstGeom>
            </p:spPr>
            <p:txBody>
              <a:bodyPr wrap="square">
                <a:spAutoFit/>
              </a:bodyPr>
              <a:lstStyle/>
              <a:p>
                <a:pPr algn="ctr"/>
                <a:r>
                  <a:rPr lang="en-US" dirty="0" smtClean="0"/>
                  <a:t>Intermediate knowledge about the domain</a:t>
                </a:r>
                <a:endParaRPr lang="en-US" dirty="0"/>
              </a:p>
            </p:txBody>
          </p:sp>
        </p:grpSp>
        <p:cxnSp>
          <p:nvCxnSpPr>
            <p:cNvPr id="33" name="Straight Arrow Connector 32"/>
            <p:cNvCxnSpPr/>
            <p:nvPr/>
          </p:nvCxnSpPr>
          <p:spPr bwMode="auto">
            <a:xfrm>
              <a:off x="2895600" y="4001869"/>
              <a:ext cx="3657600" cy="1588"/>
            </a:xfrm>
            <a:prstGeom prst="straightConnector1">
              <a:avLst/>
            </a:prstGeom>
            <a:solidFill>
              <a:schemeClr val="accent1"/>
            </a:solidFill>
            <a:ln w="9525" cap="flat" cmpd="sng" algn="ctr">
              <a:solidFill>
                <a:schemeClr val="tx1"/>
              </a:solidFill>
              <a:prstDash val="solid"/>
              <a:miter lim="800000"/>
              <a:headEnd type="none" w="med" len="med"/>
              <a:tailEnd type="triangle"/>
            </a:ln>
            <a:effectLst/>
          </p:spPr>
        </p:cxnSp>
        <p:sp>
          <p:nvSpPr>
            <p:cNvPr id="34" name="TextBox 33"/>
            <p:cNvSpPr txBox="1"/>
            <p:nvPr/>
          </p:nvSpPr>
          <p:spPr>
            <a:xfrm>
              <a:off x="3640667" y="3697069"/>
              <a:ext cx="2506133" cy="338554"/>
            </a:xfrm>
            <a:prstGeom prst="rect">
              <a:avLst/>
            </a:prstGeom>
            <a:noFill/>
          </p:spPr>
          <p:txBody>
            <a:bodyPr wrap="square" rtlCol="0">
              <a:spAutoFit/>
            </a:bodyPr>
            <a:lstStyle/>
            <a:p>
              <a:r>
                <a:rPr lang="en-US" sz="1600" dirty="0" smtClean="0"/>
                <a:t>Domain expertise ++</a:t>
              </a:r>
              <a:endParaRPr lang="en-US" sz="1600" dirty="0"/>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41</a:t>
            </a:fld>
            <a:endParaRPr lang="en-US" altLang="en-US" dirty="0">
              <a:solidFill>
                <a:srgbClr val="000000"/>
              </a:solidFill>
            </a:endParaRPr>
          </a:p>
        </p:txBody>
      </p:sp>
      <p:sp>
        <p:nvSpPr>
          <p:cNvPr id="5" name="Title 1"/>
          <p:cNvSpPr>
            <a:spLocks noGrp="1"/>
          </p:cNvSpPr>
          <p:nvPr>
            <p:ph type="title"/>
          </p:nvPr>
        </p:nvSpPr>
        <p:spPr>
          <a:xfrm>
            <a:off x="0" y="304800"/>
            <a:ext cx="9144000" cy="1219200"/>
          </a:xfrm>
        </p:spPr>
        <p:txBody>
          <a:bodyPr/>
          <a:lstStyle/>
          <a:p>
            <a:r>
              <a:rPr lang="en-US" sz="2200" dirty="0" smtClean="0"/>
              <a:t>To support users like neuroscientists, biologists, social-scientists and analysts, UI is not enough. EUSE needs a good argument about their domain.</a:t>
            </a:r>
            <a:endParaRPr lang="en-US" sz="2400" dirty="0"/>
          </a:p>
        </p:txBody>
      </p:sp>
      <p:sp>
        <p:nvSpPr>
          <p:cNvPr id="6" name="Rectangle 52"/>
          <p:cNvSpPr>
            <a:spLocks noChangeArrowheads="1"/>
          </p:cNvSpPr>
          <p:nvPr/>
        </p:nvSpPr>
        <p:spPr bwMode="auto">
          <a:xfrm>
            <a:off x="1360714" y="3817926"/>
            <a:ext cx="5421086" cy="108885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Rectangle 35"/>
          <p:cNvSpPr>
            <a:spLocks noChangeArrowheads="1"/>
          </p:cNvSpPr>
          <p:nvPr/>
        </p:nvSpPr>
        <p:spPr bwMode="auto">
          <a:xfrm>
            <a:off x="3385256" y="4078842"/>
            <a:ext cx="1818323" cy="69026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kumimoji="0" lang="en-US" sz="1200" b="0" i="0" u="none" strike="noStrike" cap="none" normalizeH="0" baseline="0" dirty="0" smtClean="0">
                <a:ln>
                  <a:noFill/>
                </a:ln>
                <a:solidFill>
                  <a:schemeClr val="tx1"/>
                </a:solidFill>
                <a:effectLst/>
                <a:latin typeface="Calibri" pitchFamily="34" charset="0"/>
              </a:rPr>
              <a:t>Orchestration</a:t>
            </a:r>
            <a:r>
              <a:rPr kumimoji="0" lang="en-US" sz="1200" b="0" i="0" u="none" strike="noStrike" cap="none" normalizeH="0" dirty="0" smtClean="0">
                <a:ln>
                  <a:noFill/>
                </a:ln>
                <a:solidFill>
                  <a:schemeClr val="tx1"/>
                </a:solidFill>
                <a:effectLst/>
                <a:latin typeface="Calibri" pitchFamily="34" charset="0"/>
              </a:rPr>
              <a:t> </a:t>
            </a:r>
            <a:r>
              <a:rPr kumimoji="0" lang="en-US" sz="1200" b="0" i="0" u="none" strike="noStrike" cap="none" normalizeH="0" baseline="0" dirty="0" smtClean="0">
                <a:ln>
                  <a:noFill/>
                </a:ln>
                <a:solidFill>
                  <a:schemeClr val="tx1"/>
                </a:solidFill>
                <a:effectLst/>
                <a:latin typeface="Calibri" pitchFamily="34" charset="0"/>
              </a:rPr>
              <a:t>Engine</a:t>
            </a:r>
            <a:endParaRPr kumimoji="0" lang="en-US" sz="1200" b="0" i="0" u="none" strike="noStrike" cap="none" normalizeH="0" baseline="0" dirty="0" smtClean="0">
              <a:ln>
                <a:noFill/>
              </a:ln>
              <a:solidFill>
                <a:schemeClr val="tx1"/>
              </a:solidFill>
              <a:effectLst/>
              <a:latin typeface="Arial" pitchFamily="34" charset="0"/>
            </a:endParaRPr>
          </a:p>
          <a:p>
            <a:endParaRPr lang="en-US" sz="1000" dirty="0"/>
          </a:p>
        </p:txBody>
      </p:sp>
      <p:sp>
        <p:nvSpPr>
          <p:cNvPr id="8" name="Rectangle 52"/>
          <p:cNvSpPr>
            <a:spLocks noChangeArrowheads="1"/>
          </p:cNvSpPr>
          <p:nvPr/>
        </p:nvSpPr>
        <p:spPr bwMode="auto">
          <a:xfrm>
            <a:off x="1360714" y="2595247"/>
            <a:ext cx="5421086" cy="110971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Rectangle 52"/>
          <p:cNvSpPr>
            <a:spLocks noChangeArrowheads="1"/>
          </p:cNvSpPr>
          <p:nvPr/>
        </p:nvSpPr>
        <p:spPr bwMode="auto">
          <a:xfrm>
            <a:off x="457200" y="2595247"/>
            <a:ext cx="813163" cy="1109714"/>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algn="ctr"/>
            <a:r>
              <a:rPr lang="en-US" sz="1400" b="1" dirty="0" smtClean="0">
                <a:latin typeface="+mj-lt"/>
                <a:ea typeface="Verdana" pitchFamily="34" charset="0"/>
                <a:cs typeface="Verdana" pitchFamily="34" charset="0"/>
              </a:rPr>
              <a:t>Socio-Cultural Analysis</a:t>
            </a:r>
            <a:endParaRPr lang="en-US" sz="1400" b="1" dirty="0">
              <a:latin typeface="+mj-lt"/>
              <a:ea typeface="Verdana" pitchFamily="34" charset="0"/>
              <a:cs typeface="Verdana" pitchFamily="34" charset="0"/>
            </a:endParaRPr>
          </a:p>
        </p:txBody>
      </p:sp>
      <p:sp>
        <p:nvSpPr>
          <p:cNvPr id="10" name="Rectangle 52"/>
          <p:cNvSpPr>
            <a:spLocks noChangeArrowheads="1"/>
          </p:cNvSpPr>
          <p:nvPr/>
        </p:nvSpPr>
        <p:spPr bwMode="auto">
          <a:xfrm>
            <a:off x="457200" y="3817926"/>
            <a:ext cx="813163" cy="1088851"/>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algn="ctr"/>
            <a:r>
              <a:rPr lang="en-US" sz="1400" b="1" dirty="0" smtClean="0">
                <a:latin typeface="+mj-lt"/>
                <a:ea typeface="Verdana" pitchFamily="34" charset="0"/>
                <a:cs typeface="Verdana" pitchFamily="34" charset="0"/>
              </a:rPr>
              <a:t>Services Layer</a:t>
            </a:r>
          </a:p>
        </p:txBody>
      </p:sp>
      <p:sp>
        <p:nvSpPr>
          <p:cNvPr id="11" name="Rectangle 52"/>
          <p:cNvSpPr>
            <a:spLocks noChangeArrowheads="1"/>
          </p:cNvSpPr>
          <p:nvPr/>
        </p:nvSpPr>
        <p:spPr bwMode="auto">
          <a:xfrm>
            <a:off x="1360714" y="5244702"/>
            <a:ext cx="5421086" cy="88622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Rectangle 52"/>
          <p:cNvSpPr>
            <a:spLocks noChangeArrowheads="1"/>
          </p:cNvSpPr>
          <p:nvPr/>
        </p:nvSpPr>
        <p:spPr bwMode="auto">
          <a:xfrm>
            <a:off x="457200" y="5244702"/>
            <a:ext cx="813163" cy="886223"/>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algn="ctr"/>
            <a:r>
              <a:rPr lang="en-US" sz="1400" b="1" dirty="0" smtClean="0">
                <a:latin typeface="+mj-lt"/>
                <a:ea typeface="Verdana" pitchFamily="34" charset="0"/>
                <a:cs typeface="Verdana" pitchFamily="34" charset="0"/>
              </a:rPr>
              <a:t>Tools</a:t>
            </a:r>
            <a:endParaRPr lang="en-US" sz="1400" b="1" dirty="0">
              <a:latin typeface="+mj-lt"/>
              <a:ea typeface="Verdana" pitchFamily="34" charset="0"/>
              <a:cs typeface="Verdana" pitchFamily="34" charset="0"/>
            </a:endParaRPr>
          </a:p>
        </p:txBody>
      </p:sp>
      <p:pic>
        <p:nvPicPr>
          <p:cNvPr id="13" name="Picture 15"/>
          <p:cNvPicPr>
            <a:picLocks noChangeAspect="1" noChangeArrowheads="1"/>
          </p:cNvPicPr>
          <p:nvPr/>
        </p:nvPicPr>
        <p:blipFill>
          <a:blip r:embed="rId2" cstate="print"/>
          <a:srcRect/>
          <a:stretch>
            <a:fillRect/>
          </a:stretch>
        </p:blipFill>
        <p:spPr bwMode="auto">
          <a:xfrm>
            <a:off x="1631768" y="5561763"/>
            <a:ext cx="1022100" cy="492105"/>
          </a:xfrm>
          <a:prstGeom prst="rect">
            <a:avLst/>
          </a:prstGeom>
          <a:noFill/>
          <a:ln w="9525">
            <a:solidFill>
              <a:srgbClr val="000000"/>
            </a:solidFill>
            <a:miter lim="800000"/>
            <a:headEnd/>
            <a:tailEnd/>
          </a:ln>
        </p:spPr>
      </p:pic>
      <p:pic>
        <p:nvPicPr>
          <p:cNvPr id="14" name="Picture 16"/>
          <p:cNvPicPr>
            <a:picLocks noChangeAspect="1" noChangeArrowheads="1"/>
          </p:cNvPicPr>
          <p:nvPr/>
        </p:nvPicPr>
        <p:blipFill>
          <a:blip r:embed="rId3" cstate="print"/>
          <a:srcRect/>
          <a:stretch>
            <a:fillRect/>
          </a:stretch>
        </p:blipFill>
        <p:spPr bwMode="auto">
          <a:xfrm>
            <a:off x="3077392" y="5561763"/>
            <a:ext cx="997630" cy="508619"/>
          </a:xfrm>
          <a:prstGeom prst="rect">
            <a:avLst/>
          </a:prstGeom>
          <a:noFill/>
          <a:ln w="9525">
            <a:solidFill>
              <a:srgbClr val="000000"/>
            </a:solidFill>
            <a:miter lim="800000"/>
            <a:headEnd/>
            <a:tailEnd/>
          </a:ln>
        </p:spPr>
      </p:pic>
      <p:sp>
        <p:nvSpPr>
          <p:cNvPr id="15" name="TextBox 14"/>
          <p:cNvSpPr txBox="1"/>
          <p:nvPr/>
        </p:nvSpPr>
        <p:spPr>
          <a:xfrm>
            <a:off x="5787934" y="5403233"/>
            <a:ext cx="903514" cy="608299"/>
          </a:xfrm>
          <a:prstGeom prst="rect">
            <a:avLst/>
          </a:prstGeom>
          <a:noFill/>
        </p:spPr>
        <p:txBody>
          <a:bodyPr wrap="square" rtlCol="0">
            <a:spAutoFit/>
          </a:bodyPr>
          <a:lstStyle/>
          <a:p>
            <a:r>
              <a:rPr lang="en-US" sz="3200" dirty="0" smtClean="0"/>
              <a:t>…</a:t>
            </a:r>
            <a:endParaRPr lang="en-US" sz="3200" dirty="0"/>
          </a:p>
        </p:txBody>
      </p:sp>
      <p:sp>
        <p:nvSpPr>
          <p:cNvPr id="16" name="AutoShape 21"/>
          <p:cNvSpPr>
            <a:spLocks noChangeArrowheads="1"/>
          </p:cNvSpPr>
          <p:nvPr/>
        </p:nvSpPr>
        <p:spPr bwMode="auto">
          <a:xfrm rot="10800000">
            <a:off x="1921646" y="5500663"/>
            <a:ext cx="92235" cy="61100"/>
          </a:xfrm>
          <a:custGeom>
            <a:avLst/>
            <a:gdLst>
              <a:gd name="G0" fmla="+- 5058 0 0"/>
              <a:gd name="G1" fmla="+- 21600 0 5058"/>
              <a:gd name="G2" fmla="*/ 5058 1 2"/>
              <a:gd name="G3" fmla="+- 21600 0 G2"/>
              <a:gd name="G4" fmla="+/ 5058 21600 2"/>
              <a:gd name="G5" fmla="+/ G1 0 2"/>
              <a:gd name="G6" fmla="*/ 21600 21600 5058"/>
              <a:gd name="G7" fmla="*/ G6 1 2"/>
              <a:gd name="G8" fmla="+- 21600 0 G7"/>
              <a:gd name="G9" fmla="*/ 21600 1 2"/>
              <a:gd name="G10" fmla="+- 5058 0 G9"/>
              <a:gd name="G11" fmla="?: G10 G8 0"/>
              <a:gd name="G12" fmla="?: G10 G7 21600"/>
              <a:gd name="T0" fmla="*/ 19071 w 21600"/>
              <a:gd name="T1" fmla="*/ 10800 h 21600"/>
              <a:gd name="T2" fmla="*/ 10800 w 21600"/>
              <a:gd name="T3" fmla="*/ 21600 h 21600"/>
              <a:gd name="T4" fmla="*/ 2529 w 21600"/>
              <a:gd name="T5" fmla="*/ 10800 h 21600"/>
              <a:gd name="T6" fmla="*/ 10800 w 21600"/>
              <a:gd name="T7" fmla="*/ 0 h 21600"/>
              <a:gd name="T8" fmla="*/ 4329 w 21600"/>
              <a:gd name="T9" fmla="*/ 4329 h 21600"/>
              <a:gd name="T10" fmla="*/ 17271 w 21600"/>
              <a:gd name="T11" fmla="*/ 17271 h 21600"/>
            </a:gdLst>
            <a:ahLst/>
            <a:cxnLst>
              <a:cxn ang="0">
                <a:pos x="T0" y="T1"/>
              </a:cxn>
              <a:cxn ang="0">
                <a:pos x="T2" y="T3"/>
              </a:cxn>
              <a:cxn ang="0">
                <a:pos x="T4" y="T5"/>
              </a:cxn>
              <a:cxn ang="0">
                <a:pos x="T6" y="T7"/>
              </a:cxn>
            </a:cxnLst>
            <a:rect l="T8" t="T9" r="T10" b="T11"/>
            <a:pathLst>
              <a:path w="21600" h="21600">
                <a:moveTo>
                  <a:pt x="0" y="0"/>
                </a:moveTo>
                <a:lnTo>
                  <a:pt x="5058" y="21600"/>
                </a:lnTo>
                <a:lnTo>
                  <a:pt x="16542"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AutoShape 22"/>
          <p:cNvSpPr>
            <a:spLocks noChangeArrowheads="1"/>
          </p:cNvSpPr>
          <p:nvPr/>
        </p:nvSpPr>
        <p:spPr bwMode="auto">
          <a:xfrm rot="10800000">
            <a:off x="2070350" y="5500663"/>
            <a:ext cx="90352" cy="61100"/>
          </a:xfrm>
          <a:custGeom>
            <a:avLst/>
            <a:gdLst>
              <a:gd name="G0" fmla="+- 5058 0 0"/>
              <a:gd name="G1" fmla="+- 21600 0 5058"/>
              <a:gd name="G2" fmla="*/ 5058 1 2"/>
              <a:gd name="G3" fmla="+- 21600 0 G2"/>
              <a:gd name="G4" fmla="+/ 5058 21600 2"/>
              <a:gd name="G5" fmla="+/ G1 0 2"/>
              <a:gd name="G6" fmla="*/ 21600 21600 5058"/>
              <a:gd name="G7" fmla="*/ G6 1 2"/>
              <a:gd name="G8" fmla="+- 21600 0 G7"/>
              <a:gd name="G9" fmla="*/ 21600 1 2"/>
              <a:gd name="G10" fmla="+- 5058 0 G9"/>
              <a:gd name="G11" fmla="?: G10 G8 0"/>
              <a:gd name="G12" fmla="?: G10 G7 21600"/>
              <a:gd name="T0" fmla="*/ 19071 w 21600"/>
              <a:gd name="T1" fmla="*/ 10800 h 21600"/>
              <a:gd name="T2" fmla="*/ 10800 w 21600"/>
              <a:gd name="T3" fmla="*/ 21600 h 21600"/>
              <a:gd name="T4" fmla="*/ 2529 w 21600"/>
              <a:gd name="T5" fmla="*/ 10800 h 21600"/>
              <a:gd name="T6" fmla="*/ 10800 w 21600"/>
              <a:gd name="T7" fmla="*/ 0 h 21600"/>
              <a:gd name="T8" fmla="*/ 4329 w 21600"/>
              <a:gd name="T9" fmla="*/ 4329 h 21600"/>
              <a:gd name="T10" fmla="*/ 17271 w 21600"/>
              <a:gd name="T11" fmla="*/ 17271 h 21600"/>
            </a:gdLst>
            <a:ahLst/>
            <a:cxnLst>
              <a:cxn ang="0">
                <a:pos x="T0" y="T1"/>
              </a:cxn>
              <a:cxn ang="0">
                <a:pos x="T2" y="T3"/>
              </a:cxn>
              <a:cxn ang="0">
                <a:pos x="T4" y="T5"/>
              </a:cxn>
              <a:cxn ang="0">
                <a:pos x="T6" y="T7"/>
              </a:cxn>
            </a:cxnLst>
            <a:rect l="T8" t="T9" r="T10" b="T11"/>
            <a:pathLst>
              <a:path w="21600" h="21600">
                <a:moveTo>
                  <a:pt x="0" y="0"/>
                </a:moveTo>
                <a:lnTo>
                  <a:pt x="5058" y="21600"/>
                </a:lnTo>
                <a:lnTo>
                  <a:pt x="16542"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AutoShape 23"/>
          <p:cNvSpPr>
            <a:spLocks noChangeArrowheads="1"/>
          </p:cNvSpPr>
          <p:nvPr/>
        </p:nvSpPr>
        <p:spPr bwMode="auto">
          <a:xfrm rot="10800000">
            <a:off x="2217171" y="5500663"/>
            <a:ext cx="92233" cy="61100"/>
          </a:xfrm>
          <a:custGeom>
            <a:avLst/>
            <a:gdLst>
              <a:gd name="G0" fmla="+- 5058 0 0"/>
              <a:gd name="G1" fmla="+- 21600 0 5058"/>
              <a:gd name="G2" fmla="*/ 5058 1 2"/>
              <a:gd name="G3" fmla="+- 21600 0 G2"/>
              <a:gd name="G4" fmla="+/ 5058 21600 2"/>
              <a:gd name="G5" fmla="+/ G1 0 2"/>
              <a:gd name="G6" fmla="*/ 21600 21600 5058"/>
              <a:gd name="G7" fmla="*/ G6 1 2"/>
              <a:gd name="G8" fmla="+- 21600 0 G7"/>
              <a:gd name="G9" fmla="*/ 21600 1 2"/>
              <a:gd name="G10" fmla="+- 5058 0 G9"/>
              <a:gd name="G11" fmla="?: G10 G8 0"/>
              <a:gd name="G12" fmla="?: G10 G7 21600"/>
              <a:gd name="T0" fmla="*/ 19071 w 21600"/>
              <a:gd name="T1" fmla="*/ 10800 h 21600"/>
              <a:gd name="T2" fmla="*/ 10800 w 21600"/>
              <a:gd name="T3" fmla="*/ 21600 h 21600"/>
              <a:gd name="T4" fmla="*/ 2529 w 21600"/>
              <a:gd name="T5" fmla="*/ 10800 h 21600"/>
              <a:gd name="T6" fmla="*/ 10800 w 21600"/>
              <a:gd name="T7" fmla="*/ 0 h 21600"/>
              <a:gd name="T8" fmla="*/ 4329 w 21600"/>
              <a:gd name="T9" fmla="*/ 4329 h 21600"/>
              <a:gd name="T10" fmla="*/ 17271 w 21600"/>
              <a:gd name="T11" fmla="*/ 17271 h 21600"/>
            </a:gdLst>
            <a:ahLst/>
            <a:cxnLst>
              <a:cxn ang="0">
                <a:pos x="T0" y="T1"/>
              </a:cxn>
              <a:cxn ang="0">
                <a:pos x="T2" y="T3"/>
              </a:cxn>
              <a:cxn ang="0">
                <a:pos x="T4" y="T5"/>
              </a:cxn>
              <a:cxn ang="0">
                <a:pos x="T6" y="T7"/>
              </a:cxn>
            </a:cxnLst>
            <a:rect l="T8" t="T9" r="T10" b="T11"/>
            <a:pathLst>
              <a:path w="21600" h="21600">
                <a:moveTo>
                  <a:pt x="0" y="0"/>
                </a:moveTo>
                <a:lnTo>
                  <a:pt x="5058" y="21600"/>
                </a:lnTo>
                <a:lnTo>
                  <a:pt x="16542"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AutoShape 24"/>
          <p:cNvSpPr>
            <a:spLocks noChangeArrowheads="1"/>
          </p:cNvSpPr>
          <p:nvPr/>
        </p:nvSpPr>
        <p:spPr bwMode="auto">
          <a:xfrm rot="10800000">
            <a:off x="2365874" y="5500663"/>
            <a:ext cx="90352" cy="61100"/>
          </a:xfrm>
          <a:custGeom>
            <a:avLst/>
            <a:gdLst>
              <a:gd name="G0" fmla="+- 5058 0 0"/>
              <a:gd name="G1" fmla="+- 21600 0 5058"/>
              <a:gd name="G2" fmla="*/ 5058 1 2"/>
              <a:gd name="G3" fmla="+- 21600 0 G2"/>
              <a:gd name="G4" fmla="+/ 5058 21600 2"/>
              <a:gd name="G5" fmla="+/ G1 0 2"/>
              <a:gd name="G6" fmla="*/ 21600 21600 5058"/>
              <a:gd name="G7" fmla="*/ G6 1 2"/>
              <a:gd name="G8" fmla="+- 21600 0 G7"/>
              <a:gd name="G9" fmla="*/ 21600 1 2"/>
              <a:gd name="G10" fmla="+- 5058 0 G9"/>
              <a:gd name="G11" fmla="?: G10 G8 0"/>
              <a:gd name="G12" fmla="?: G10 G7 21600"/>
              <a:gd name="T0" fmla="*/ 19071 w 21600"/>
              <a:gd name="T1" fmla="*/ 10800 h 21600"/>
              <a:gd name="T2" fmla="*/ 10800 w 21600"/>
              <a:gd name="T3" fmla="*/ 21600 h 21600"/>
              <a:gd name="T4" fmla="*/ 2529 w 21600"/>
              <a:gd name="T5" fmla="*/ 10800 h 21600"/>
              <a:gd name="T6" fmla="*/ 10800 w 21600"/>
              <a:gd name="T7" fmla="*/ 0 h 21600"/>
              <a:gd name="T8" fmla="*/ 4329 w 21600"/>
              <a:gd name="T9" fmla="*/ 4329 h 21600"/>
              <a:gd name="T10" fmla="*/ 17271 w 21600"/>
              <a:gd name="T11" fmla="*/ 17271 h 21600"/>
            </a:gdLst>
            <a:ahLst/>
            <a:cxnLst>
              <a:cxn ang="0">
                <a:pos x="T0" y="T1"/>
              </a:cxn>
              <a:cxn ang="0">
                <a:pos x="T2" y="T3"/>
              </a:cxn>
              <a:cxn ang="0">
                <a:pos x="T4" y="T5"/>
              </a:cxn>
              <a:cxn ang="0">
                <a:pos x="T6" y="T7"/>
              </a:cxn>
            </a:cxnLst>
            <a:rect l="T8" t="T9" r="T10" b="T11"/>
            <a:pathLst>
              <a:path w="21600" h="21600">
                <a:moveTo>
                  <a:pt x="0" y="0"/>
                </a:moveTo>
                <a:lnTo>
                  <a:pt x="5058" y="21600"/>
                </a:lnTo>
                <a:lnTo>
                  <a:pt x="16542"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AutoShape 25"/>
          <p:cNvSpPr>
            <a:spLocks noChangeArrowheads="1"/>
          </p:cNvSpPr>
          <p:nvPr/>
        </p:nvSpPr>
        <p:spPr bwMode="auto">
          <a:xfrm rot="10800000">
            <a:off x="3280682" y="5500663"/>
            <a:ext cx="92235" cy="61100"/>
          </a:xfrm>
          <a:custGeom>
            <a:avLst/>
            <a:gdLst>
              <a:gd name="G0" fmla="+- 5058 0 0"/>
              <a:gd name="G1" fmla="+- 21600 0 5058"/>
              <a:gd name="G2" fmla="*/ 5058 1 2"/>
              <a:gd name="G3" fmla="+- 21600 0 G2"/>
              <a:gd name="G4" fmla="+/ 5058 21600 2"/>
              <a:gd name="G5" fmla="+/ G1 0 2"/>
              <a:gd name="G6" fmla="*/ 21600 21600 5058"/>
              <a:gd name="G7" fmla="*/ G6 1 2"/>
              <a:gd name="G8" fmla="+- 21600 0 G7"/>
              <a:gd name="G9" fmla="*/ 21600 1 2"/>
              <a:gd name="G10" fmla="+- 5058 0 G9"/>
              <a:gd name="G11" fmla="?: G10 G8 0"/>
              <a:gd name="G12" fmla="?: G10 G7 21600"/>
              <a:gd name="T0" fmla="*/ 19071 w 21600"/>
              <a:gd name="T1" fmla="*/ 10800 h 21600"/>
              <a:gd name="T2" fmla="*/ 10800 w 21600"/>
              <a:gd name="T3" fmla="*/ 21600 h 21600"/>
              <a:gd name="T4" fmla="*/ 2529 w 21600"/>
              <a:gd name="T5" fmla="*/ 10800 h 21600"/>
              <a:gd name="T6" fmla="*/ 10800 w 21600"/>
              <a:gd name="T7" fmla="*/ 0 h 21600"/>
              <a:gd name="T8" fmla="*/ 4329 w 21600"/>
              <a:gd name="T9" fmla="*/ 4329 h 21600"/>
              <a:gd name="T10" fmla="*/ 17271 w 21600"/>
              <a:gd name="T11" fmla="*/ 17271 h 21600"/>
            </a:gdLst>
            <a:ahLst/>
            <a:cxnLst>
              <a:cxn ang="0">
                <a:pos x="T0" y="T1"/>
              </a:cxn>
              <a:cxn ang="0">
                <a:pos x="T2" y="T3"/>
              </a:cxn>
              <a:cxn ang="0">
                <a:pos x="T4" y="T5"/>
              </a:cxn>
              <a:cxn ang="0">
                <a:pos x="T6" y="T7"/>
              </a:cxn>
            </a:cxnLst>
            <a:rect l="T8" t="T9" r="T10" b="T11"/>
            <a:pathLst>
              <a:path w="21600" h="21600">
                <a:moveTo>
                  <a:pt x="0" y="0"/>
                </a:moveTo>
                <a:lnTo>
                  <a:pt x="5058" y="21600"/>
                </a:lnTo>
                <a:lnTo>
                  <a:pt x="16542"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AutoShape 26"/>
          <p:cNvSpPr>
            <a:spLocks noChangeArrowheads="1"/>
          </p:cNvSpPr>
          <p:nvPr/>
        </p:nvSpPr>
        <p:spPr bwMode="auto">
          <a:xfrm rot="10800000">
            <a:off x="3429386" y="5500663"/>
            <a:ext cx="90352" cy="61100"/>
          </a:xfrm>
          <a:custGeom>
            <a:avLst/>
            <a:gdLst>
              <a:gd name="G0" fmla="+- 5058 0 0"/>
              <a:gd name="G1" fmla="+- 21600 0 5058"/>
              <a:gd name="G2" fmla="*/ 5058 1 2"/>
              <a:gd name="G3" fmla="+- 21600 0 G2"/>
              <a:gd name="G4" fmla="+/ 5058 21600 2"/>
              <a:gd name="G5" fmla="+/ G1 0 2"/>
              <a:gd name="G6" fmla="*/ 21600 21600 5058"/>
              <a:gd name="G7" fmla="*/ G6 1 2"/>
              <a:gd name="G8" fmla="+- 21600 0 G7"/>
              <a:gd name="G9" fmla="*/ 21600 1 2"/>
              <a:gd name="G10" fmla="+- 5058 0 G9"/>
              <a:gd name="G11" fmla="?: G10 G8 0"/>
              <a:gd name="G12" fmla="?: G10 G7 21600"/>
              <a:gd name="T0" fmla="*/ 19071 w 21600"/>
              <a:gd name="T1" fmla="*/ 10800 h 21600"/>
              <a:gd name="T2" fmla="*/ 10800 w 21600"/>
              <a:gd name="T3" fmla="*/ 21600 h 21600"/>
              <a:gd name="T4" fmla="*/ 2529 w 21600"/>
              <a:gd name="T5" fmla="*/ 10800 h 21600"/>
              <a:gd name="T6" fmla="*/ 10800 w 21600"/>
              <a:gd name="T7" fmla="*/ 0 h 21600"/>
              <a:gd name="T8" fmla="*/ 4329 w 21600"/>
              <a:gd name="T9" fmla="*/ 4329 h 21600"/>
              <a:gd name="T10" fmla="*/ 17271 w 21600"/>
              <a:gd name="T11" fmla="*/ 17271 h 21600"/>
            </a:gdLst>
            <a:ahLst/>
            <a:cxnLst>
              <a:cxn ang="0">
                <a:pos x="T0" y="T1"/>
              </a:cxn>
              <a:cxn ang="0">
                <a:pos x="T2" y="T3"/>
              </a:cxn>
              <a:cxn ang="0">
                <a:pos x="T4" y="T5"/>
              </a:cxn>
              <a:cxn ang="0">
                <a:pos x="T6" y="T7"/>
              </a:cxn>
            </a:cxnLst>
            <a:rect l="T8" t="T9" r="T10" b="T11"/>
            <a:pathLst>
              <a:path w="21600" h="21600">
                <a:moveTo>
                  <a:pt x="0" y="0"/>
                </a:moveTo>
                <a:lnTo>
                  <a:pt x="5058" y="21600"/>
                </a:lnTo>
                <a:lnTo>
                  <a:pt x="16542"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AutoShape 27"/>
          <p:cNvSpPr>
            <a:spLocks noChangeArrowheads="1"/>
          </p:cNvSpPr>
          <p:nvPr/>
        </p:nvSpPr>
        <p:spPr bwMode="auto">
          <a:xfrm rot="10800000">
            <a:off x="3576207" y="5500663"/>
            <a:ext cx="92233" cy="61100"/>
          </a:xfrm>
          <a:custGeom>
            <a:avLst/>
            <a:gdLst>
              <a:gd name="G0" fmla="+- 5058 0 0"/>
              <a:gd name="G1" fmla="+- 21600 0 5058"/>
              <a:gd name="G2" fmla="*/ 5058 1 2"/>
              <a:gd name="G3" fmla="+- 21600 0 G2"/>
              <a:gd name="G4" fmla="+/ 5058 21600 2"/>
              <a:gd name="G5" fmla="+/ G1 0 2"/>
              <a:gd name="G6" fmla="*/ 21600 21600 5058"/>
              <a:gd name="G7" fmla="*/ G6 1 2"/>
              <a:gd name="G8" fmla="+- 21600 0 G7"/>
              <a:gd name="G9" fmla="*/ 21600 1 2"/>
              <a:gd name="G10" fmla="+- 5058 0 G9"/>
              <a:gd name="G11" fmla="?: G10 G8 0"/>
              <a:gd name="G12" fmla="?: G10 G7 21600"/>
              <a:gd name="T0" fmla="*/ 19071 w 21600"/>
              <a:gd name="T1" fmla="*/ 10800 h 21600"/>
              <a:gd name="T2" fmla="*/ 10800 w 21600"/>
              <a:gd name="T3" fmla="*/ 21600 h 21600"/>
              <a:gd name="T4" fmla="*/ 2529 w 21600"/>
              <a:gd name="T5" fmla="*/ 10800 h 21600"/>
              <a:gd name="T6" fmla="*/ 10800 w 21600"/>
              <a:gd name="T7" fmla="*/ 0 h 21600"/>
              <a:gd name="T8" fmla="*/ 4329 w 21600"/>
              <a:gd name="T9" fmla="*/ 4329 h 21600"/>
              <a:gd name="T10" fmla="*/ 17271 w 21600"/>
              <a:gd name="T11" fmla="*/ 17271 h 21600"/>
            </a:gdLst>
            <a:ahLst/>
            <a:cxnLst>
              <a:cxn ang="0">
                <a:pos x="T0" y="T1"/>
              </a:cxn>
              <a:cxn ang="0">
                <a:pos x="T2" y="T3"/>
              </a:cxn>
              <a:cxn ang="0">
                <a:pos x="T4" y="T5"/>
              </a:cxn>
              <a:cxn ang="0">
                <a:pos x="T6" y="T7"/>
              </a:cxn>
            </a:cxnLst>
            <a:rect l="T8" t="T9" r="T10" b="T11"/>
            <a:pathLst>
              <a:path w="21600" h="21600">
                <a:moveTo>
                  <a:pt x="0" y="0"/>
                </a:moveTo>
                <a:lnTo>
                  <a:pt x="5058" y="21600"/>
                </a:lnTo>
                <a:lnTo>
                  <a:pt x="16542"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AutoShape 28"/>
          <p:cNvSpPr>
            <a:spLocks noChangeArrowheads="1"/>
          </p:cNvSpPr>
          <p:nvPr/>
        </p:nvSpPr>
        <p:spPr bwMode="auto">
          <a:xfrm rot="10800000">
            <a:off x="3724910" y="5500663"/>
            <a:ext cx="90352" cy="61100"/>
          </a:xfrm>
          <a:custGeom>
            <a:avLst/>
            <a:gdLst>
              <a:gd name="G0" fmla="+- 5058 0 0"/>
              <a:gd name="G1" fmla="+- 21600 0 5058"/>
              <a:gd name="G2" fmla="*/ 5058 1 2"/>
              <a:gd name="G3" fmla="+- 21600 0 G2"/>
              <a:gd name="G4" fmla="+/ 5058 21600 2"/>
              <a:gd name="G5" fmla="+/ G1 0 2"/>
              <a:gd name="G6" fmla="*/ 21600 21600 5058"/>
              <a:gd name="G7" fmla="*/ G6 1 2"/>
              <a:gd name="G8" fmla="+- 21600 0 G7"/>
              <a:gd name="G9" fmla="*/ 21600 1 2"/>
              <a:gd name="G10" fmla="+- 5058 0 G9"/>
              <a:gd name="G11" fmla="?: G10 G8 0"/>
              <a:gd name="G12" fmla="?: G10 G7 21600"/>
              <a:gd name="T0" fmla="*/ 19071 w 21600"/>
              <a:gd name="T1" fmla="*/ 10800 h 21600"/>
              <a:gd name="T2" fmla="*/ 10800 w 21600"/>
              <a:gd name="T3" fmla="*/ 21600 h 21600"/>
              <a:gd name="T4" fmla="*/ 2529 w 21600"/>
              <a:gd name="T5" fmla="*/ 10800 h 21600"/>
              <a:gd name="T6" fmla="*/ 10800 w 21600"/>
              <a:gd name="T7" fmla="*/ 0 h 21600"/>
              <a:gd name="T8" fmla="*/ 4329 w 21600"/>
              <a:gd name="T9" fmla="*/ 4329 h 21600"/>
              <a:gd name="T10" fmla="*/ 17271 w 21600"/>
              <a:gd name="T11" fmla="*/ 17271 h 21600"/>
            </a:gdLst>
            <a:ahLst/>
            <a:cxnLst>
              <a:cxn ang="0">
                <a:pos x="T0" y="T1"/>
              </a:cxn>
              <a:cxn ang="0">
                <a:pos x="T2" y="T3"/>
              </a:cxn>
              <a:cxn ang="0">
                <a:pos x="T4" y="T5"/>
              </a:cxn>
              <a:cxn ang="0">
                <a:pos x="T6" y="T7"/>
              </a:cxn>
            </a:cxnLst>
            <a:rect l="T8" t="T9" r="T10" b="T11"/>
            <a:pathLst>
              <a:path w="21600" h="21600">
                <a:moveTo>
                  <a:pt x="0" y="0"/>
                </a:moveTo>
                <a:lnTo>
                  <a:pt x="5058" y="21600"/>
                </a:lnTo>
                <a:lnTo>
                  <a:pt x="16542"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4" name="AutoShape 29"/>
          <p:cNvCxnSpPr>
            <a:cxnSpLocks noChangeShapeType="1"/>
          </p:cNvCxnSpPr>
          <p:nvPr/>
        </p:nvCxnSpPr>
        <p:spPr bwMode="auto">
          <a:xfrm>
            <a:off x="1827530" y="5418095"/>
            <a:ext cx="141175" cy="84218"/>
          </a:xfrm>
          <a:prstGeom prst="straightConnector1">
            <a:avLst/>
          </a:prstGeom>
          <a:noFill/>
          <a:ln w="9525">
            <a:solidFill>
              <a:srgbClr val="000000"/>
            </a:solidFill>
            <a:round/>
            <a:headEnd/>
            <a:tailEnd/>
          </a:ln>
        </p:spPr>
      </p:cxnSp>
      <p:cxnSp>
        <p:nvCxnSpPr>
          <p:cNvPr id="25" name="AutoShape 30"/>
          <p:cNvCxnSpPr>
            <a:cxnSpLocks noChangeShapeType="1"/>
          </p:cNvCxnSpPr>
          <p:nvPr/>
        </p:nvCxnSpPr>
        <p:spPr bwMode="auto">
          <a:xfrm flipH="1">
            <a:off x="2411050" y="5418095"/>
            <a:ext cx="133645" cy="84218"/>
          </a:xfrm>
          <a:prstGeom prst="straightConnector1">
            <a:avLst/>
          </a:prstGeom>
          <a:noFill/>
          <a:ln w="9525">
            <a:solidFill>
              <a:srgbClr val="000000"/>
            </a:solidFill>
            <a:round/>
            <a:headEnd/>
            <a:tailEnd/>
          </a:ln>
        </p:spPr>
      </p:cxnSp>
      <p:cxnSp>
        <p:nvCxnSpPr>
          <p:cNvPr id="26" name="AutoShape 31"/>
          <p:cNvCxnSpPr>
            <a:cxnSpLocks noChangeShapeType="1"/>
          </p:cNvCxnSpPr>
          <p:nvPr/>
        </p:nvCxnSpPr>
        <p:spPr bwMode="auto">
          <a:xfrm>
            <a:off x="3163978" y="5418095"/>
            <a:ext cx="163763" cy="84218"/>
          </a:xfrm>
          <a:prstGeom prst="straightConnector1">
            <a:avLst/>
          </a:prstGeom>
          <a:noFill/>
          <a:ln w="9525">
            <a:solidFill>
              <a:srgbClr val="000000"/>
            </a:solidFill>
            <a:round/>
            <a:headEnd/>
            <a:tailEnd/>
          </a:ln>
        </p:spPr>
      </p:cxnSp>
      <p:cxnSp>
        <p:nvCxnSpPr>
          <p:cNvPr id="27" name="AutoShape 32"/>
          <p:cNvCxnSpPr>
            <a:cxnSpLocks noChangeShapeType="1"/>
          </p:cNvCxnSpPr>
          <p:nvPr/>
        </p:nvCxnSpPr>
        <p:spPr bwMode="auto">
          <a:xfrm flipH="1">
            <a:off x="3770086" y="5418095"/>
            <a:ext cx="207055" cy="84218"/>
          </a:xfrm>
          <a:prstGeom prst="straightConnector1">
            <a:avLst/>
          </a:prstGeom>
          <a:noFill/>
          <a:ln w="9525">
            <a:solidFill>
              <a:srgbClr val="000000"/>
            </a:solidFill>
            <a:round/>
            <a:headEnd/>
            <a:tailEnd/>
          </a:ln>
        </p:spPr>
      </p:cxnSp>
      <p:sp>
        <p:nvSpPr>
          <p:cNvPr id="28" name="Text Box 33"/>
          <p:cNvSpPr txBox="1">
            <a:spLocks noChangeArrowheads="1"/>
          </p:cNvSpPr>
          <p:nvPr/>
        </p:nvSpPr>
        <p:spPr bwMode="auto">
          <a:xfrm>
            <a:off x="2011997" y="5071310"/>
            <a:ext cx="336936" cy="2955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29" name="Text Box 34"/>
          <p:cNvSpPr txBox="1">
            <a:spLocks noChangeArrowheads="1"/>
          </p:cNvSpPr>
          <p:nvPr/>
        </p:nvSpPr>
        <p:spPr bwMode="auto">
          <a:xfrm>
            <a:off x="3387975" y="5072960"/>
            <a:ext cx="336935" cy="2955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30" name="AutoShape 21"/>
          <p:cNvSpPr>
            <a:spLocks noChangeArrowheads="1"/>
          </p:cNvSpPr>
          <p:nvPr/>
        </p:nvSpPr>
        <p:spPr bwMode="auto">
          <a:xfrm rot="10800000">
            <a:off x="4741857" y="5500663"/>
            <a:ext cx="92235" cy="61100"/>
          </a:xfrm>
          <a:custGeom>
            <a:avLst/>
            <a:gdLst>
              <a:gd name="G0" fmla="+- 5058 0 0"/>
              <a:gd name="G1" fmla="+- 21600 0 5058"/>
              <a:gd name="G2" fmla="*/ 5058 1 2"/>
              <a:gd name="G3" fmla="+- 21600 0 G2"/>
              <a:gd name="G4" fmla="+/ 5058 21600 2"/>
              <a:gd name="G5" fmla="+/ G1 0 2"/>
              <a:gd name="G6" fmla="*/ 21600 21600 5058"/>
              <a:gd name="G7" fmla="*/ G6 1 2"/>
              <a:gd name="G8" fmla="+- 21600 0 G7"/>
              <a:gd name="G9" fmla="*/ 21600 1 2"/>
              <a:gd name="G10" fmla="+- 5058 0 G9"/>
              <a:gd name="G11" fmla="?: G10 G8 0"/>
              <a:gd name="G12" fmla="?: G10 G7 21600"/>
              <a:gd name="T0" fmla="*/ 19071 w 21600"/>
              <a:gd name="T1" fmla="*/ 10800 h 21600"/>
              <a:gd name="T2" fmla="*/ 10800 w 21600"/>
              <a:gd name="T3" fmla="*/ 21600 h 21600"/>
              <a:gd name="T4" fmla="*/ 2529 w 21600"/>
              <a:gd name="T5" fmla="*/ 10800 h 21600"/>
              <a:gd name="T6" fmla="*/ 10800 w 21600"/>
              <a:gd name="T7" fmla="*/ 0 h 21600"/>
              <a:gd name="T8" fmla="*/ 4329 w 21600"/>
              <a:gd name="T9" fmla="*/ 4329 h 21600"/>
              <a:gd name="T10" fmla="*/ 17271 w 21600"/>
              <a:gd name="T11" fmla="*/ 17271 h 21600"/>
            </a:gdLst>
            <a:ahLst/>
            <a:cxnLst>
              <a:cxn ang="0">
                <a:pos x="T0" y="T1"/>
              </a:cxn>
              <a:cxn ang="0">
                <a:pos x="T2" y="T3"/>
              </a:cxn>
              <a:cxn ang="0">
                <a:pos x="T4" y="T5"/>
              </a:cxn>
              <a:cxn ang="0">
                <a:pos x="T6" y="T7"/>
              </a:cxn>
            </a:cxnLst>
            <a:rect l="T8" t="T9" r="T10" b="T11"/>
            <a:pathLst>
              <a:path w="21600" h="21600">
                <a:moveTo>
                  <a:pt x="0" y="0"/>
                </a:moveTo>
                <a:lnTo>
                  <a:pt x="5058" y="21600"/>
                </a:lnTo>
                <a:lnTo>
                  <a:pt x="16542"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AutoShape 22"/>
          <p:cNvSpPr>
            <a:spLocks noChangeArrowheads="1"/>
          </p:cNvSpPr>
          <p:nvPr/>
        </p:nvSpPr>
        <p:spPr bwMode="auto">
          <a:xfrm rot="10800000">
            <a:off x="4890560" y="5500663"/>
            <a:ext cx="90352" cy="61100"/>
          </a:xfrm>
          <a:custGeom>
            <a:avLst/>
            <a:gdLst>
              <a:gd name="G0" fmla="+- 5058 0 0"/>
              <a:gd name="G1" fmla="+- 21600 0 5058"/>
              <a:gd name="G2" fmla="*/ 5058 1 2"/>
              <a:gd name="G3" fmla="+- 21600 0 G2"/>
              <a:gd name="G4" fmla="+/ 5058 21600 2"/>
              <a:gd name="G5" fmla="+/ G1 0 2"/>
              <a:gd name="G6" fmla="*/ 21600 21600 5058"/>
              <a:gd name="G7" fmla="*/ G6 1 2"/>
              <a:gd name="G8" fmla="+- 21600 0 G7"/>
              <a:gd name="G9" fmla="*/ 21600 1 2"/>
              <a:gd name="G10" fmla="+- 5058 0 G9"/>
              <a:gd name="G11" fmla="?: G10 G8 0"/>
              <a:gd name="G12" fmla="?: G10 G7 21600"/>
              <a:gd name="T0" fmla="*/ 19071 w 21600"/>
              <a:gd name="T1" fmla="*/ 10800 h 21600"/>
              <a:gd name="T2" fmla="*/ 10800 w 21600"/>
              <a:gd name="T3" fmla="*/ 21600 h 21600"/>
              <a:gd name="T4" fmla="*/ 2529 w 21600"/>
              <a:gd name="T5" fmla="*/ 10800 h 21600"/>
              <a:gd name="T6" fmla="*/ 10800 w 21600"/>
              <a:gd name="T7" fmla="*/ 0 h 21600"/>
              <a:gd name="T8" fmla="*/ 4329 w 21600"/>
              <a:gd name="T9" fmla="*/ 4329 h 21600"/>
              <a:gd name="T10" fmla="*/ 17271 w 21600"/>
              <a:gd name="T11" fmla="*/ 17271 h 21600"/>
            </a:gdLst>
            <a:ahLst/>
            <a:cxnLst>
              <a:cxn ang="0">
                <a:pos x="T0" y="T1"/>
              </a:cxn>
              <a:cxn ang="0">
                <a:pos x="T2" y="T3"/>
              </a:cxn>
              <a:cxn ang="0">
                <a:pos x="T4" y="T5"/>
              </a:cxn>
              <a:cxn ang="0">
                <a:pos x="T6" y="T7"/>
              </a:cxn>
            </a:cxnLst>
            <a:rect l="T8" t="T9" r="T10" b="T11"/>
            <a:pathLst>
              <a:path w="21600" h="21600">
                <a:moveTo>
                  <a:pt x="0" y="0"/>
                </a:moveTo>
                <a:lnTo>
                  <a:pt x="5058" y="21600"/>
                </a:lnTo>
                <a:lnTo>
                  <a:pt x="16542"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AutoShape 23"/>
          <p:cNvSpPr>
            <a:spLocks noChangeArrowheads="1"/>
          </p:cNvSpPr>
          <p:nvPr/>
        </p:nvSpPr>
        <p:spPr bwMode="auto">
          <a:xfrm rot="10800000">
            <a:off x="5037382" y="5500663"/>
            <a:ext cx="92233" cy="61100"/>
          </a:xfrm>
          <a:custGeom>
            <a:avLst/>
            <a:gdLst>
              <a:gd name="G0" fmla="+- 5058 0 0"/>
              <a:gd name="G1" fmla="+- 21600 0 5058"/>
              <a:gd name="G2" fmla="*/ 5058 1 2"/>
              <a:gd name="G3" fmla="+- 21600 0 G2"/>
              <a:gd name="G4" fmla="+/ 5058 21600 2"/>
              <a:gd name="G5" fmla="+/ G1 0 2"/>
              <a:gd name="G6" fmla="*/ 21600 21600 5058"/>
              <a:gd name="G7" fmla="*/ G6 1 2"/>
              <a:gd name="G8" fmla="+- 21600 0 G7"/>
              <a:gd name="G9" fmla="*/ 21600 1 2"/>
              <a:gd name="G10" fmla="+- 5058 0 G9"/>
              <a:gd name="G11" fmla="?: G10 G8 0"/>
              <a:gd name="G12" fmla="?: G10 G7 21600"/>
              <a:gd name="T0" fmla="*/ 19071 w 21600"/>
              <a:gd name="T1" fmla="*/ 10800 h 21600"/>
              <a:gd name="T2" fmla="*/ 10800 w 21600"/>
              <a:gd name="T3" fmla="*/ 21600 h 21600"/>
              <a:gd name="T4" fmla="*/ 2529 w 21600"/>
              <a:gd name="T5" fmla="*/ 10800 h 21600"/>
              <a:gd name="T6" fmla="*/ 10800 w 21600"/>
              <a:gd name="T7" fmla="*/ 0 h 21600"/>
              <a:gd name="T8" fmla="*/ 4329 w 21600"/>
              <a:gd name="T9" fmla="*/ 4329 h 21600"/>
              <a:gd name="T10" fmla="*/ 17271 w 21600"/>
              <a:gd name="T11" fmla="*/ 17271 h 21600"/>
            </a:gdLst>
            <a:ahLst/>
            <a:cxnLst>
              <a:cxn ang="0">
                <a:pos x="T0" y="T1"/>
              </a:cxn>
              <a:cxn ang="0">
                <a:pos x="T2" y="T3"/>
              </a:cxn>
              <a:cxn ang="0">
                <a:pos x="T4" y="T5"/>
              </a:cxn>
              <a:cxn ang="0">
                <a:pos x="T6" y="T7"/>
              </a:cxn>
            </a:cxnLst>
            <a:rect l="T8" t="T9" r="T10" b="T11"/>
            <a:pathLst>
              <a:path w="21600" h="21600">
                <a:moveTo>
                  <a:pt x="0" y="0"/>
                </a:moveTo>
                <a:lnTo>
                  <a:pt x="5058" y="21600"/>
                </a:lnTo>
                <a:lnTo>
                  <a:pt x="16542"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AutoShape 24"/>
          <p:cNvSpPr>
            <a:spLocks noChangeArrowheads="1"/>
          </p:cNvSpPr>
          <p:nvPr/>
        </p:nvSpPr>
        <p:spPr bwMode="auto">
          <a:xfrm rot="10800000">
            <a:off x="5186085" y="5500663"/>
            <a:ext cx="90352" cy="61100"/>
          </a:xfrm>
          <a:custGeom>
            <a:avLst/>
            <a:gdLst>
              <a:gd name="G0" fmla="+- 5058 0 0"/>
              <a:gd name="G1" fmla="+- 21600 0 5058"/>
              <a:gd name="G2" fmla="*/ 5058 1 2"/>
              <a:gd name="G3" fmla="+- 21600 0 G2"/>
              <a:gd name="G4" fmla="+/ 5058 21600 2"/>
              <a:gd name="G5" fmla="+/ G1 0 2"/>
              <a:gd name="G6" fmla="*/ 21600 21600 5058"/>
              <a:gd name="G7" fmla="*/ G6 1 2"/>
              <a:gd name="G8" fmla="+- 21600 0 G7"/>
              <a:gd name="G9" fmla="*/ 21600 1 2"/>
              <a:gd name="G10" fmla="+- 5058 0 G9"/>
              <a:gd name="G11" fmla="?: G10 G8 0"/>
              <a:gd name="G12" fmla="?: G10 G7 21600"/>
              <a:gd name="T0" fmla="*/ 19071 w 21600"/>
              <a:gd name="T1" fmla="*/ 10800 h 21600"/>
              <a:gd name="T2" fmla="*/ 10800 w 21600"/>
              <a:gd name="T3" fmla="*/ 21600 h 21600"/>
              <a:gd name="T4" fmla="*/ 2529 w 21600"/>
              <a:gd name="T5" fmla="*/ 10800 h 21600"/>
              <a:gd name="T6" fmla="*/ 10800 w 21600"/>
              <a:gd name="T7" fmla="*/ 0 h 21600"/>
              <a:gd name="T8" fmla="*/ 4329 w 21600"/>
              <a:gd name="T9" fmla="*/ 4329 h 21600"/>
              <a:gd name="T10" fmla="*/ 17271 w 21600"/>
              <a:gd name="T11" fmla="*/ 17271 h 21600"/>
            </a:gdLst>
            <a:ahLst/>
            <a:cxnLst>
              <a:cxn ang="0">
                <a:pos x="T0" y="T1"/>
              </a:cxn>
              <a:cxn ang="0">
                <a:pos x="T2" y="T3"/>
              </a:cxn>
              <a:cxn ang="0">
                <a:pos x="T4" y="T5"/>
              </a:cxn>
              <a:cxn ang="0">
                <a:pos x="T6" y="T7"/>
              </a:cxn>
            </a:cxnLst>
            <a:rect l="T8" t="T9" r="T10" b="T11"/>
            <a:pathLst>
              <a:path w="21600" h="21600">
                <a:moveTo>
                  <a:pt x="0" y="0"/>
                </a:moveTo>
                <a:lnTo>
                  <a:pt x="5058" y="21600"/>
                </a:lnTo>
                <a:lnTo>
                  <a:pt x="16542" y="21600"/>
                </a:lnTo>
                <a:lnTo>
                  <a:pt x="21600" y="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4" name="AutoShape 29"/>
          <p:cNvCxnSpPr>
            <a:cxnSpLocks noChangeShapeType="1"/>
          </p:cNvCxnSpPr>
          <p:nvPr/>
        </p:nvCxnSpPr>
        <p:spPr bwMode="auto">
          <a:xfrm>
            <a:off x="4647741" y="5418095"/>
            <a:ext cx="141175" cy="84218"/>
          </a:xfrm>
          <a:prstGeom prst="straightConnector1">
            <a:avLst/>
          </a:prstGeom>
          <a:noFill/>
          <a:ln w="9525">
            <a:solidFill>
              <a:srgbClr val="000000"/>
            </a:solidFill>
            <a:round/>
            <a:headEnd/>
            <a:tailEnd/>
          </a:ln>
        </p:spPr>
      </p:cxnSp>
      <p:cxnSp>
        <p:nvCxnSpPr>
          <p:cNvPr id="35" name="AutoShape 30"/>
          <p:cNvCxnSpPr>
            <a:cxnSpLocks noChangeShapeType="1"/>
          </p:cNvCxnSpPr>
          <p:nvPr/>
        </p:nvCxnSpPr>
        <p:spPr bwMode="auto">
          <a:xfrm flipH="1">
            <a:off x="5231260" y="5418095"/>
            <a:ext cx="133645" cy="84218"/>
          </a:xfrm>
          <a:prstGeom prst="straightConnector1">
            <a:avLst/>
          </a:prstGeom>
          <a:noFill/>
          <a:ln w="9525">
            <a:solidFill>
              <a:srgbClr val="000000"/>
            </a:solidFill>
            <a:round/>
            <a:headEnd/>
            <a:tailEnd/>
          </a:ln>
        </p:spPr>
      </p:cxnSp>
      <p:sp>
        <p:nvSpPr>
          <p:cNvPr id="36" name="Text Box 33"/>
          <p:cNvSpPr txBox="1">
            <a:spLocks noChangeArrowheads="1"/>
          </p:cNvSpPr>
          <p:nvPr/>
        </p:nvSpPr>
        <p:spPr bwMode="auto">
          <a:xfrm>
            <a:off x="4832208" y="5071310"/>
            <a:ext cx="336936" cy="2955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37" name="Text Box 72"/>
          <p:cNvSpPr txBox="1">
            <a:spLocks noChangeArrowheads="1"/>
          </p:cNvSpPr>
          <p:nvPr/>
        </p:nvSpPr>
        <p:spPr bwMode="auto">
          <a:xfrm>
            <a:off x="457200" y="5006906"/>
            <a:ext cx="813163" cy="2014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rPr>
              <a:t>Wrappers</a:t>
            </a:r>
            <a:endParaRPr kumimoji="0" lang="en-US" sz="1400" b="0" i="0" u="none" strike="noStrike" cap="none" normalizeH="0" baseline="0" dirty="0" smtClean="0">
              <a:ln>
                <a:noFill/>
              </a:ln>
              <a:solidFill>
                <a:schemeClr val="tx1"/>
              </a:solidFill>
              <a:effectLst/>
              <a:latin typeface="Arial" pitchFamily="34" charset="0"/>
            </a:endParaRPr>
          </a:p>
        </p:txBody>
      </p:sp>
      <p:pic>
        <p:nvPicPr>
          <p:cNvPr id="38" name="Picture 76"/>
          <p:cNvPicPr>
            <a:picLocks noChangeAspect="1" noChangeArrowheads="1"/>
          </p:cNvPicPr>
          <p:nvPr/>
        </p:nvPicPr>
        <p:blipFill>
          <a:blip r:embed="rId4" cstate="print"/>
          <a:srcRect/>
          <a:stretch>
            <a:fillRect/>
          </a:stretch>
        </p:blipFill>
        <p:spPr bwMode="auto">
          <a:xfrm>
            <a:off x="3753203" y="4360268"/>
            <a:ext cx="1084217" cy="348268"/>
          </a:xfrm>
          <a:prstGeom prst="rect">
            <a:avLst/>
          </a:prstGeom>
          <a:noFill/>
          <a:ln w="9525">
            <a:noFill/>
            <a:miter lim="800000"/>
            <a:headEnd/>
            <a:tailEnd/>
          </a:ln>
        </p:spPr>
      </p:pic>
      <p:grpSp>
        <p:nvGrpSpPr>
          <p:cNvPr id="39" name="Group 197"/>
          <p:cNvGrpSpPr/>
          <p:nvPr/>
        </p:nvGrpSpPr>
        <p:grpSpPr>
          <a:xfrm>
            <a:off x="3949347" y="3817944"/>
            <a:ext cx="474344" cy="262829"/>
            <a:chOff x="4504822" y="3459414"/>
            <a:chExt cx="400050" cy="222250"/>
          </a:xfrm>
        </p:grpSpPr>
        <p:sp>
          <p:nvSpPr>
            <p:cNvPr id="40" name="Oval 36"/>
            <p:cNvSpPr>
              <a:spLocks noChangeArrowheads="1"/>
            </p:cNvSpPr>
            <p:nvPr/>
          </p:nvSpPr>
          <p:spPr bwMode="auto">
            <a:xfrm>
              <a:off x="4504822" y="3586414"/>
              <a:ext cx="95250" cy="952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Oval 37"/>
            <p:cNvSpPr>
              <a:spLocks noChangeArrowheads="1"/>
            </p:cNvSpPr>
            <p:nvPr/>
          </p:nvSpPr>
          <p:spPr bwMode="auto">
            <a:xfrm>
              <a:off x="4657222" y="3586414"/>
              <a:ext cx="95250" cy="952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Oval 38"/>
            <p:cNvSpPr>
              <a:spLocks noChangeArrowheads="1"/>
            </p:cNvSpPr>
            <p:nvPr/>
          </p:nvSpPr>
          <p:spPr bwMode="auto">
            <a:xfrm>
              <a:off x="4809622" y="3586414"/>
              <a:ext cx="95250" cy="952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3" name="AutoShape 48"/>
            <p:cNvCxnSpPr>
              <a:cxnSpLocks noChangeShapeType="1"/>
            </p:cNvCxnSpPr>
            <p:nvPr/>
          </p:nvCxnSpPr>
          <p:spPr bwMode="auto">
            <a:xfrm flipH="1" flipV="1">
              <a:off x="4549272" y="3459414"/>
              <a:ext cx="3175" cy="127000"/>
            </a:xfrm>
            <a:prstGeom prst="straightConnector1">
              <a:avLst/>
            </a:prstGeom>
            <a:noFill/>
            <a:ln w="9525">
              <a:solidFill>
                <a:srgbClr val="000000"/>
              </a:solidFill>
              <a:round/>
              <a:headEnd/>
              <a:tailEnd/>
            </a:ln>
          </p:spPr>
        </p:cxnSp>
        <p:cxnSp>
          <p:nvCxnSpPr>
            <p:cNvPr id="44" name="AutoShape 49"/>
            <p:cNvCxnSpPr>
              <a:cxnSpLocks noChangeShapeType="1"/>
            </p:cNvCxnSpPr>
            <p:nvPr/>
          </p:nvCxnSpPr>
          <p:spPr bwMode="auto">
            <a:xfrm flipV="1">
              <a:off x="4704847" y="3459414"/>
              <a:ext cx="0" cy="127000"/>
            </a:xfrm>
            <a:prstGeom prst="straightConnector1">
              <a:avLst/>
            </a:prstGeom>
            <a:noFill/>
            <a:ln w="9525">
              <a:solidFill>
                <a:srgbClr val="000000"/>
              </a:solidFill>
              <a:round/>
              <a:headEnd/>
              <a:tailEnd/>
            </a:ln>
          </p:spPr>
        </p:cxnSp>
        <p:cxnSp>
          <p:nvCxnSpPr>
            <p:cNvPr id="45" name="AutoShape 50"/>
            <p:cNvCxnSpPr>
              <a:cxnSpLocks noChangeShapeType="1"/>
            </p:cNvCxnSpPr>
            <p:nvPr/>
          </p:nvCxnSpPr>
          <p:spPr bwMode="auto">
            <a:xfrm flipV="1">
              <a:off x="4857247" y="3459414"/>
              <a:ext cx="1588" cy="127000"/>
            </a:xfrm>
            <a:prstGeom prst="straightConnector1">
              <a:avLst/>
            </a:prstGeom>
            <a:noFill/>
            <a:ln w="9525">
              <a:solidFill>
                <a:srgbClr val="000000"/>
              </a:solidFill>
              <a:round/>
              <a:headEnd/>
              <a:tailEnd/>
            </a:ln>
          </p:spPr>
        </p:cxnSp>
      </p:grpSp>
      <p:sp>
        <p:nvSpPr>
          <p:cNvPr id="46" name="AutoShape 39"/>
          <p:cNvSpPr>
            <a:spLocks noChangeArrowheads="1"/>
          </p:cNvSpPr>
          <p:nvPr/>
        </p:nvSpPr>
        <p:spPr bwMode="auto">
          <a:xfrm flipV="1">
            <a:off x="3607370" y="4700620"/>
            <a:ext cx="150586" cy="11559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47" name="AutoShape 47"/>
          <p:cNvCxnSpPr>
            <a:cxnSpLocks noChangeShapeType="1"/>
          </p:cNvCxnSpPr>
          <p:nvPr/>
        </p:nvCxnSpPr>
        <p:spPr bwMode="auto">
          <a:xfrm flipV="1">
            <a:off x="3682662" y="4816215"/>
            <a:ext cx="0" cy="115595"/>
          </a:xfrm>
          <a:prstGeom prst="straightConnector1">
            <a:avLst/>
          </a:prstGeom>
          <a:noFill/>
          <a:ln w="9525">
            <a:solidFill>
              <a:srgbClr val="000000"/>
            </a:solidFill>
            <a:round/>
            <a:headEnd/>
            <a:tailEnd/>
          </a:ln>
        </p:spPr>
      </p:cxnSp>
      <p:pic>
        <p:nvPicPr>
          <p:cNvPr id="48" name="Picture 77"/>
          <p:cNvPicPr>
            <a:picLocks noChangeAspect="1" noChangeArrowheads="1"/>
          </p:cNvPicPr>
          <p:nvPr/>
        </p:nvPicPr>
        <p:blipFill>
          <a:blip r:embed="rId5" cstate="print"/>
          <a:srcRect/>
          <a:stretch>
            <a:fillRect/>
          </a:stretch>
        </p:blipFill>
        <p:spPr bwMode="auto">
          <a:xfrm>
            <a:off x="5697583" y="5006906"/>
            <a:ext cx="1084217" cy="169099"/>
          </a:xfrm>
          <a:prstGeom prst="rect">
            <a:avLst/>
          </a:prstGeom>
          <a:noFill/>
          <a:ln w="9525">
            <a:noFill/>
            <a:miter lim="800000"/>
            <a:headEnd/>
            <a:tailEnd/>
          </a:ln>
        </p:spPr>
      </p:pic>
      <p:sp>
        <p:nvSpPr>
          <p:cNvPr id="49" name="AutoShape 41"/>
          <p:cNvSpPr>
            <a:spLocks noChangeArrowheads="1"/>
          </p:cNvSpPr>
          <p:nvPr/>
        </p:nvSpPr>
        <p:spPr bwMode="auto">
          <a:xfrm>
            <a:off x="1692003" y="4007834"/>
            <a:ext cx="1475740" cy="764579"/>
          </a:xfrm>
          <a:prstGeom prst="flowChartInternalStorage">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AutoShape 42"/>
          <p:cNvSpPr>
            <a:spLocks noChangeArrowheads="1"/>
          </p:cNvSpPr>
          <p:nvPr/>
        </p:nvSpPr>
        <p:spPr bwMode="auto">
          <a:xfrm flipV="1">
            <a:off x="2104232" y="4668378"/>
            <a:ext cx="114821" cy="199814"/>
          </a:xfrm>
          <a:prstGeom prst="flowChartSor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51" name="AutoShape 51"/>
          <p:cNvCxnSpPr>
            <a:cxnSpLocks noChangeShapeType="1"/>
          </p:cNvCxnSpPr>
          <p:nvPr/>
        </p:nvCxnSpPr>
        <p:spPr bwMode="auto">
          <a:xfrm>
            <a:off x="2160701" y="4868192"/>
            <a:ext cx="1882" cy="59449"/>
          </a:xfrm>
          <a:prstGeom prst="straightConnector1">
            <a:avLst/>
          </a:prstGeom>
          <a:noFill/>
          <a:ln w="9525">
            <a:solidFill>
              <a:srgbClr val="000000"/>
            </a:solidFill>
            <a:round/>
            <a:headEnd/>
            <a:tailEnd/>
          </a:ln>
        </p:spPr>
      </p:cxnSp>
      <p:sp>
        <p:nvSpPr>
          <p:cNvPr id="52" name="Text Box 56"/>
          <p:cNvSpPr txBox="1">
            <a:spLocks noChangeArrowheads="1"/>
          </p:cNvSpPr>
          <p:nvPr/>
        </p:nvSpPr>
        <p:spPr bwMode="auto">
          <a:xfrm>
            <a:off x="1786119" y="4095355"/>
            <a:ext cx="839515" cy="1981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Registry</a:t>
            </a:r>
            <a:endParaRPr kumimoji="0" lang="en-US" sz="1800" b="0" i="0" u="none" strike="noStrike" cap="none" normalizeH="0" baseline="0" dirty="0" smtClean="0">
              <a:ln>
                <a:noFill/>
              </a:ln>
              <a:solidFill>
                <a:schemeClr val="tx1"/>
              </a:solidFill>
              <a:effectLst/>
              <a:latin typeface="Arial" pitchFamily="34" charset="0"/>
            </a:endParaRPr>
          </a:p>
        </p:txBody>
      </p:sp>
      <p:pic>
        <p:nvPicPr>
          <p:cNvPr id="53" name="Picture 81"/>
          <p:cNvPicPr>
            <a:picLocks noChangeAspect="1" noChangeArrowheads="1"/>
          </p:cNvPicPr>
          <p:nvPr/>
        </p:nvPicPr>
        <p:blipFill>
          <a:blip r:embed="rId6" cstate="print"/>
          <a:srcRect/>
          <a:stretch>
            <a:fillRect/>
          </a:stretch>
        </p:blipFill>
        <p:spPr bwMode="auto">
          <a:xfrm>
            <a:off x="1993174" y="4452049"/>
            <a:ext cx="1006056" cy="227887"/>
          </a:xfrm>
          <a:prstGeom prst="rect">
            <a:avLst/>
          </a:prstGeom>
          <a:noFill/>
          <a:ln w="9525">
            <a:noFill/>
            <a:miter lim="800000"/>
            <a:headEnd/>
            <a:tailEnd/>
          </a:ln>
        </p:spPr>
      </p:pic>
      <p:sp>
        <p:nvSpPr>
          <p:cNvPr id="54" name="AutoShape 2"/>
          <p:cNvSpPr>
            <a:spLocks noChangeArrowheads="1"/>
          </p:cNvSpPr>
          <p:nvPr/>
        </p:nvSpPr>
        <p:spPr bwMode="auto">
          <a:xfrm>
            <a:off x="5737461" y="4090716"/>
            <a:ext cx="810095" cy="526506"/>
          </a:xfrm>
          <a:prstGeom prst="can">
            <a:avLst>
              <a:gd name="adj" fmla="val 25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b="1" dirty="0"/>
          </a:p>
        </p:txBody>
      </p:sp>
      <p:sp>
        <p:nvSpPr>
          <p:cNvPr id="55" name="Text Box 3"/>
          <p:cNvSpPr txBox="1">
            <a:spLocks noChangeArrowheads="1"/>
          </p:cNvSpPr>
          <p:nvPr/>
        </p:nvSpPr>
        <p:spPr bwMode="auto">
          <a:xfrm>
            <a:off x="5786261" y="4255515"/>
            <a:ext cx="798525" cy="24032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Data Services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6" name="AutoShape 4"/>
          <p:cNvSpPr>
            <a:spLocks noChangeArrowheads="1"/>
          </p:cNvSpPr>
          <p:nvPr/>
        </p:nvSpPr>
        <p:spPr bwMode="auto">
          <a:xfrm rot="16200000">
            <a:off x="5679579" y="4325292"/>
            <a:ext cx="113739" cy="134619"/>
          </a:xfrm>
          <a:prstGeom prst="can">
            <a:avLst>
              <a:gd name="adj" fmla="val 35484"/>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57" name="Straight Connector 56"/>
          <p:cNvCxnSpPr/>
          <p:nvPr/>
        </p:nvCxnSpPr>
        <p:spPr>
          <a:xfrm rot="5400000">
            <a:off x="5025511" y="4353968"/>
            <a:ext cx="10530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56" idx="0"/>
          </p:cNvCxnSpPr>
          <p:nvPr/>
        </p:nvCxnSpPr>
        <p:spPr>
          <a:xfrm flipV="1">
            <a:off x="5552017" y="4392602"/>
            <a:ext cx="153035" cy="27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 name="Group 5"/>
          <p:cNvGrpSpPr>
            <a:grpSpLocks/>
          </p:cNvGrpSpPr>
          <p:nvPr/>
        </p:nvGrpSpPr>
        <p:grpSpPr bwMode="auto">
          <a:xfrm>
            <a:off x="3773523" y="4899504"/>
            <a:ext cx="431917" cy="573288"/>
            <a:chOff x="5401" y="11324"/>
            <a:chExt cx="525" cy="802"/>
          </a:xfrm>
        </p:grpSpPr>
        <p:cxnSp>
          <p:nvCxnSpPr>
            <p:cNvPr id="60" name="AutoShape 6"/>
            <p:cNvCxnSpPr>
              <a:cxnSpLocks noChangeShapeType="1"/>
              <a:stCxn id="68" idx="0"/>
            </p:cNvCxnSpPr>
            <p:nvPr/>
          </p:nvCxnSpPr>
          <p:spPr bwMode="auto">
            <a:xfrm flipV="1">
              <a:off x="5656" y="11324"/>
              <a:ext cx="4" cy="202"/>
            </a:xfrm>
            <a:prstGeom prst="straightConnector1">
              <a:avLst/>
            </a:prstGeom>
            <a:noFill/>
            <a:ln w="9525">
              <a:solidFill>
                <a:srgbClr val="000000"/>
              </a:solidFill>
              <a:round/>
              <a:headEnd/>
              <a:tailEnd/>
            </a:ln>
          </p:spPr>
        </p:cxnSp>
        <p:grpSp>
          <p:nvGrpSpPr>
            <p:cNvPr id="61" name="Group 7"/>
            <p:cNvGrpSpPr>
              <a:grpSpLocks/>
            </p:cNvGrpSpPr>
            <p:nvPr/>
          </p:nvGrpSpPr>
          <p:grpSpPr bwMode="auto">
            <a:xfrm>
              <a:off x="5401" y="11481"/>
              <a:ext cx="525" cy="645"/>
              <a:chOff x="5401" y="11481"/>
              <a:chExt cx="525" cy="645"/>
            </a:xfrm>
          </p:grpSpPr>
          <p:grpSp>
            <p:nvGrpSpPr>
              <p:cNvPr id="64" name="Group 8"/>
              <p:cNvGrpSpPr>
                <a:grpSpLocks/>
              </p:cNvGrpSpPr>
              <p:nvPr/>
            </p:nvGrpSpPr>
            <p:grpSpPr bwMode="auto">
              <a:xfrm>
                <a:off x="5401" y="11526"/>
                <a:ext cx="525" cy="600"/>
                <a:chOff x="1260" y="9630"/>
                <a:chExt cx="525" cy="600"/>
              </a:xfrm>
            </p:grpSpPr>
            <p:sp>
              <p:nvSpPr>
                <p:cNvPr id="67" name="Rectangle 9"/>
                <p:cNvSpPr>
                  <a:spLocks noChangeArrowheads="1"/>
                </p:cNvSpPr>
                <p:nvPr/>
              </p:nvSpPr>
              <p:spPr bwMode="auto">
                <a:xfrm>
                  <a:off x="1260" y="9705"/>
                  <a:ext cx="525" cy="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Oval 10"/>
                <p:cNvSpPr>
                  <a:spLocks noChangeArrowheads="1"/>
                </p:cNvSpPr>
                <p:nvPr/>
              </p:nvSpPr>
              <p:spPr bwMode="auto">
                <a:xfrm>
                  <a:off x="1440" y="9630"/>
                  <a:ext cx="150" cy="1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Rectangle 11"/>
                <p:cNvSpPr>
                  <a:spLocks noChangeArrowheads="1"/>
                </p:cNvSpPr>
                <p:nvPr/>
              </p:nvSpPr>
              <p:spPr bwMode="auto">
                <a:xfrm>
                  <a:off x="1447" y="10087"/>
                  <a:ext cx="143" cy="1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65" name="AutoShape 12"/>
              <p:cNvSpPr>
                <a:spLocks noChangeArrowheads="1"/>
              </p:cNvSpPr>
              <p:nvPr/>
            </p:nvSpPr>
            <p:spPr bwMode="auto">
              <a:xfrm>
                <a:off x="5758" y="11481"/>
                <a:ext cx="155" cy="220"/>
              </a:xfrm>
              <a:prstGeom prst="can">
                <a:avLst>
                  <a:gd name="adj" fmla="val 35484"/>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AutoShape 13"/>
              <p:cNvSpPr>
                <a:spLocks noChangeArrowheads="1"/>
              </p:cNvSpPr>
              <p:nvPr/>
            </p:nvSpPr>
            <p:spPr bwMode="auto">
              <a:xfrm>
                <a:off x="5436" y="11535"/>
                <a:ext cx="112" cy="112"/>
              </a:xfrm>
              <a:prstGeom prst="foldedCorner">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62" name="AutoShape 14"/>
            <p:cNvCxnSpPr>
              <a:cxnSpLocks noChangeShapeType="1"/>
              <a:stCxn id="65" idx="1"/>
            </p:cNvCxnSpPr>
            <p:nvPr/>
          </p:nvCxnSpPr>
          <p:spPr bwMode="auto">
            <a:xfrm flipV="1">
              <a:off x="5836" y="11330"/>
              <a:ext cx="10" cy="151"/>
            </a:xfrm>
            <a:prstGeom prst="straightConnector1">
              <a:avLst/>
            </a:prstGeom>
            <a:noFill/>
            <a:ln w="9525">
              <a:solidFill>
                <a:srgbClr val="000000"/>
              </a:solidFill>
              <a:round/>
              <a:headEnd/>
              <a:tailEnd/>
            </a:ln>
          </p:spPr>
        </p:cxnSp>
        <p:cxnSp>
          <p:nvCxnSpPr>
            <p:cNvPr id="63" name="AutoShape 15"/>
            <p:cNvCxnSpPr>
              <a:cxnSpLocks noChangeShapeType="1"/>
            </p:cNvCxnSpPr>
            <p:nvPr/>
          </p:nvCxnSpPr>
          <p:spPr bwMode="auto">
            <a:xfrm flipV="1">
              <a:off x="5491" y="11330"/>
              <a:ext cx="4" cy="202"/>
            </a:xfrm>
            <a:prstGeom prst="straightConnector1">
              <a:avLst/>
            </a:prstGeom>
            <a:noFill/>
            <a:ln w="9525">
              <a:solidFill>
                <a:srgbClr val="000000"/>
              </a:solidFill>
              <a:round/>
              <a:headEnd/>
              <a:tailEnd/>
            </a:ln>
          </p:spPr>
        </p:cxnSp>
      </p:grpSp>
      <p:grpSp>
        <p:nvGrpSpPr>
          <p:cNvPr id="70" name="Group 5"/>
          <p:cNvGrpSpPr>
            <a:grpSpLocks/>
          </p:cNvGrpSpPr>
          <p:nvPr/>
        </p:nvGrpSpPr>
        <p:grpSpPr bwMode="auto">
          <a:xfrm>
            <a:off x="1578628" y="4890783"/>
            <a:ext cx="431917" cy="573288"/>
            <a:chOff x="5401" y="11324"/>
            <a:chExt cx="525" cy="802"/>
          </a:xfrm>
        </p:grpSpPr>
        <p:cxnSp>
          <p:nvCxnSpPr>
            <p:cNvPr id="71" name="AutoShape 6"/>
            <p:cNvCxnSpPr>
              <a:cxnSpLocks noChangeShapeType="1"/>
              <a:stCxn id="79" idx="0"/>
            </p:cNvCxnSpPr>
            <p:nvPr/>
          </p:nvCxnSpPr>
          <p:spPr bwMode="auto">
            <a:xfrm flipV="1">
              <a:off x="5656" y="11324"/>
              <a:ext cx="4" cy="202"/>
            </a:xfrm>
            <a:prstGeom prst="straightConnector1">
              <a:avLst/>
            </a:prstGeom>
            <a:noFill/>
            <a:ln w="9525">
              <a:solidFill>
                <a:srgbClr val="000000"/>
              </a:solidFill>
              <a:round/>
              <a:headEnd/>
              <a:tailEnd/>
            </a:ln>
          </p:spPr>
        </p:cxnSp>
        <p:grpSp>
          <p:nvGrpSpPr>
            <p:cNvPr id="72" name="Group 7"/>
            <p:cNvGrpSpPr>
              <a:grpSpLocks/>
            </p:cNvGrpSpPr>
            <p:nvPr/>
          </p:nvGrpSpPr>
          <p:grpSpPr bwMode="auto">
            <a:xfrm>
              <a:off x="5401" y="11481"/>
              <a:ext cx="525" cy="645"/>
              <a:chOff x="5401" y="11481"/>
              <a:chExt cx="525" cy="645"/>
            </a:xfrm>
          </p:grpSpPr>
          <p:grpSp>
            <p:nvGrpSpPr>
              <p:cNvPr id="75" name="Group 8"/>
              <p:cNvGrpSpPr>
                <a:grpSpLocks/>
              </p:cNvGrpSpPr>
              <p:nvPr/>
            </p:nvGrpSpPr>
            <p:grpSpPr bwMode="auto">
              <a:xfrm>
                <a:off x="5401" y="11526"/>
                <a:ext cx="525" cy="600"/>
                <a:chOff x="1260" y="9630"/>
                <a:chExt cx="525" cy="600"/>
              </a:xfrm>
            </p:grpSpPr>
            <p:sp>
              <p:nvSpPr>
                <p:cNvPr id="78" name="Rectangle 9"/>
                <p:cNvSpPr>
                  <a:spLocks noChangeArrowheads="1"/>
                </p:cNvSpPr>
                <p:nvPr/>
              </p:nvSpPr>
              <p:spPr bwMode="auto">
                <a:xfrm>
                  <a:off x="1260" y="9705"/>
                  <a:ext cx="525" cy="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Oval 10"/>
                <p:cNvSpPr>
                  <a:spLocks noChangeArrowheads="1"/>
                </p:cNvSpPr>
                <p:nvPr/>
              </p:nvSpPr>
              <p:spPr bwMode="auto">
                <a:xfrm>
                  <a:off x="1440" y="9630"/>
                  <a:ext cx="150" cy="1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Rectangle 11"/>
                <p:cNvSpPr>
                  <a:spLocks noChangeArrowheads="1"/>
                </p:cNvSpPr>
                <p:nvPr/>
              </p:nvSpPr>
              <p:spPr bwMode="auto">
                <a:xfrm>
                  <a:off x="1447" y="10087"/>
                  <a:ext cx="143" cy="1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6" name="AutoShape 12"/>
              <p:cNvSpPr>
                <a:spLocks noChangeArrowheads="1"/>
              </p:cNvSpPr>
              <p:nvPr/>
            </p:nvSpPr>
            <p:spPr bwMode="auto">
              <a:xfrm>
                <a:off x="5758" y="11481"/>
                <a:ext cx="155" cy="220"/>
              </a:xfrm>
              <a:prstGeom prst="can">
                <a:avLst>
                  <a:gd name="adj" fmla="val 35484"/>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AutoShape 13"/>
              <p:cNvSpPr>
                <a:spLocks noChangeArrowheads="1"/>
              </p:cNvSpPr>
              <p:nvPr/>
            </p:nvSpPr>
            <p:spPr bwMode="auto">
              <a:xfrm>
                <a:off x="5436" y="11535"/>
                <a:ext cx="112" cy="112"/>
              </a:xfrm>
              <a:prstGeom prst="foldedCorner">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73" name="AutoShape 14"/>
            <p:cNvCxnSpPr>
              <a:cxnSpLocks noChangeShapeType="1"/>
              <a:stCxn id="76" idx="1"/>
            </p:cNvCxnSpPr>
            <p:nvPr/>
          </p:nvCxnSpPr>
          <p:spPr bwMode="auto">
            <a:xfrm flipV="1">
              <a:off x="5836" y="11330"/>
              <a:ext cx="10" cy="151"/>
            </a:xfrm>
            <a:prstGeom prst="straightConnector1">
              <a:avLst/>
            </a:prstGeom>
            <a:noFill/>
            <a:ln w="9525">
              <a:solidFill>
                <a:srgbClr val="000000"/>
              </a:solidFill>
              <a:round/>
              <a:headEnd/>
              <a:tailEnd/>
            </a:ln>
          </p:spPr>
        </p:cxnSp>
        <p:cxnSp>
          <p:nvCxnSpPr>
            <p:cNvPr id="74" name="AutoShape 15"/>
            <p:cNvCxnSpPr>
              <a:cxnSpLocks noChangeShapeType="1"/>
            </p:cNvCxnSpPr>
            <p:nvPr/>
          </p:nvCxnSpPr>
          <p:spPr bwMode="auto">
            <a:xfrm flipV="1">
              <a:off x="5491" y="11330"/>
              <a:ext cx="4" cy="202"/>
            </a:xfrm>
            <a:prstGeom prst="straightConnector1">
              <a:avLst/>
            </a:prstGeom>
            <a:noFill/>
            <a:ln w="9525">
              <a:solidFill>
                <a:srgbClr val="000000"/>
              </a:solidFill>
              <a:round/>
              <a:headEnd/>
              <a:tailEnd/>
            </a:ln>
          </p:spPr>
        </p:cxnSp>
      </p:grpSp>
      <p:grpSp>
        <p:nvGrpSpPr>
          <p:cNvPr id="81" name="Group 5"/>
          <p:cNvGrpSpPr>
            <a:grpSpLocks/>
          </p:cNvGrpSpPr>
          <p:nvPr/>
        </p:nvGrpSpPr>
        <p:grpSpPr bwMode="auto">
          <a:xfrm>
            <a:off x="2351123" y="4899504"/>
            <a:ext cx="431917" cy="573288"/>
            <a:chOff x="5401" y="11324"/>
            <a:chExt cx="525" cy="802"/>
          </a:xfrm>
        </p:grpSpPr>
        <p:cxnSp>
          <p:nvCxnSpPr>
            <p:cNvPr id="82" name="AutoShape 6"/>
            <p:cNvCxnSpPr>
              <a:cxnSpLocks noChangeShapeType="1"/>
              <a:stCxn id="90" idx="0"/>
            </p:cNvCxnSpPr>
            <p:nvPr/>
          </p:nvCxnSpPr>
          <p:spPr bwMode="auto">
            <a:xfrm flipV="1">
              <a:off x="5656" y="11324"/>
              <a:ext cx="4" cy="202"/>
            </a:xfrm>
            <a:prstGeom prst="straightConnector1">
              <a:avLst/>
            </a:prstGeom>
            <a:noFill/>
            <a:ln w="9525">
              <a:solidFill>
                <a:srgbClr val="000000"/>
              </a:solidFill>
              <a:round/>
              <a:headEnd/>
              <a:tailEnd/>
            </a:ln>
          </p:spPr>
        </p:cxnSp>
        <p:grpSp>
          <p:nvGrpSpPr>
            <p:cNvPr id="83" name="Group 7"/>
            <p:cNvGrpSpPr>
              <a:grpSpLocks/>
            </p:cNvGrpSpPr>
            <p:nvPr/>
          </p:nvGrpSpPr>
          <p:grpSpPr bwMode="auto">
            <a:xfrm>
              <a:off x="5401" y="11481"/>
              <a:ext cx="525" cy="645"/>
              <a:chOff x="5401" y="11481"/>
              <a:chExt cx="525" cy="645"/>
            </a:xfrm>
          </p:grpSpPr>
          <p:grpSp>
            <p:nvGrpSpPr>
              <p:cNvPr id="86" name="Group 8"/>
              <p:cNvGrpSpPr>
                <a:grpSpLocks/>
              </p:cNvGrpSpPr>
              <p:nvPr/>
            </p:nvGrpSpPr>
            <p:grpSpPr bwMode="auto">
              <a:xfrm>
                <a:off x="5401" y="11526"/>
                <a:ext cx="525" cy="600"/>
                <a:chOff x="1260" y="9630"/>
                <a:chExt cx="525" cy="600"/>
              </a:xfrm>
            </p:grpSpPr>
            <p:sp>
              <p:nvSpPr>
                <p:cNvPr id="89" name="Rectangle 9"/>
                <p:cNvSpPr>
                  <a:spLocks noChangeArrowheads="1"/>
                </p:cNvSpPr>
                <p:nvPr/>
              </p:nvSpPr>
              <p:spPr bwMode="auto">
                <a:xfrm>
                  <a:off x="1260" y="9705"/>
                  <a:ext cx="525" cy="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Oval 10"/>
                <p:cNvSpPr>
                  <a:spLocks noChangeArrowheads="1"/>
                </p:cNvSpPr>
                <p:nvPr/>
              </p:nvSpPr>
              <p:spPr bwMode="auto">
                <a:xfrm>
                  <a:off x="1440" y="9630"/>
                  <a:ext cx="150" cy="1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Rectangle 11"/>
                <p:cNvSpPr>
                  <a:spLocks noChangeArrowheads="1"/>
                </p:cNvSpPr>
                <p:nvPr/>
              </p:nvSpPr>
              <p:spPr bwMode="auto">
                <a:xfrm>
                  <a:off x="1447" y="10087"/>
                  <a:ext cx="143" cy="1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7" name="AutoShape 12"/>
              <p:cNvSpPr>
                <a:spLocks noChangeArrowheads="1"/>
              </p:cNvSpPr>
              <p:nvPr/>
            </p:nvSpPr>
            <p:spPr bwMode="auto">
              <a:xfrm>
                <a:off x="5758" y="11481"/>
                <a:ext cx="155" cy="220"/>
              </a:xfrm>
              <a:prstGeom prst="can">
                <a:avLst>
                  <a:gd name="adj" fmla="val 35484"/>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AutoShape 13"/>
              <p:cNvSpPr>
                <a:spLocks noChangeArrowheads="1"/>
              </p:cNvSpPr>
              <p:nvPr/>
            </p:nvSpPr>
            <p:spPr bwMode="auto">
              <a:xfrm>
                <a:off x="5436" y="11535"/>
                <a:ext cx="112" cy="112"/>
              </a:xfrm>
              <a:prstGeom prst="foldedCorner">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84" name="AutoShape 14"/>
            <p:cNvCxnSpPr>
              <a:cxnSpLocks noChangeShapeType="1"/>
              <a:stCxn id="87" idx="1"/>
            </p:cNvCxnSpPr>
            <p:nvPr/>
          </p:nvCxnSpPr>
          <p:spPr bwMode="auto">
            <a:xfrm flipV="1">
              <a:off x="5836" y="11330"/>
              <a:ext cx="10" cy="151"/>
            </a:xfrm>
            <a:prstGeom prst="straightConnector1">
              <a:avLst/>
            </a:prstGeom>
            <a:noFill/>
            <a:ln w="9525">
              <a:solidFill>
                <a:srgbClr val="000000"/>
              </a:solidFill>
              <a:round/>
              <a:headEnd/>
              <a:tailEnd/>
            </a:ln>
          </p:spPr>
        </p:cxnSp>
        <p:cxnSp>
          <p:nvCxnSpPr>
            <p:cNvPr id="85" name="AutoShape 15"/>
            <p:cNvCxnSpPr>
              <a:cxnSpLocks noChangeShapeType="1"/>
            </p:cNvCxnSpPr>
            <p:nvPr/>
          </p:nvCxnSpPr>
          <p:spPr bwMode="auto">
            <a:xfrm flipV="1">
              <a:off x="5491" y="11330"/>
              <a:ext cx="4" cy="202"/>
            </a:xfrm>
            <a:prstGeom prst="straightConnector1">
              <a:avLst/>
            </a:prstGeom>
            <a:noFill/>
            <a:ln w="9525">
              <a:solidFill>
                <a:srgbClr val="000000"/>
              </a:solidFill>
              <a:round/>
              <a:headEnd/>
              <a:tailEnd/>
            </a:ln>
          </p:spPr>
        </p:cxnSp>
      </p:grpSp>
      <p:grpSp>
        <p:nvGrpSpPr>
          <p:cNvPr id="92" name="Group 5"/>
          <p:cNvGrpSpPr>
            <a:grpSpLocks/>
          </p:cNvGrpSpPr>
          <p:nvPr/>
        </p:nvGrpSpPr>
        <p:grpSpPr bwMode="auto">
          <a:xfrm>
            <a:off x="2938147" y="4899504"/>
            <a:ext cx="431917" cy="573288"/>
            <a:chOff x="5401" y="11324"/>
            <a:chExt cx="525" cy="802"/>
          </a:xfrm>
        </p:grpSpPr>
        <p:cxnSp>
          <p:nvCxnSpPr>
            <p:cNvPr id="93" name="AutoShape 6"/>
            <p:cNvCxnSpPr>
              <a:cxnSpLocks noChangeShapeType="1"/>
              <a:stCxn id="101" idx="0"/>
            </p:cNvCxnSpPr>
            <p:nvPr/>
          </p:nvCxnSpPr>
          <p:spPr bwMode="auto">
            <a:xfrm flipV="1">
              <a:off x="5656" y="11324"/>
              <a:ext cx="4" cy="202"/>
            </a:xfrm>
            <a:prstGeom prst="straightConnector1">
              <a:avLst/>
            </a:prstGeom>
            <a:noFill/>
            <a:ln w="9525">
              <a:solidFill>
                <a:srgbClr val="000000"/>
              </a:solidFill>
              <a:round/>
              <a:headEnd/>
              <a:tailEnd/>
            </a:ln>
          </p:spPr>
        </p:cxnSp>
        <p:grpSp>
          <p:nvGrpSpPr>
            <p:cNvPr id="94" name="Group 7"/>
            <p:cNvGrpSpPr>
              <a:grpSpLocks/>
            </p:cNvGrpSpPr>
            <p:nvPr/>
          </p:nvGrpSpPr>
          <p:grpSpPr bwMode="auto">
            <a:xfrm>
              <a:off x="5401" y="11481"/>
              <a:ext cx="525" cy="645"/>
              <a:chOff x="5401" y="11481"/>
              <a:chExt cx="525" cy="645"/>
            </a:xfrm>
          </p:grpSpPr>
          <p:grpSp>
            <p:nvGrpSpPr>
              <p:cNvPr id="97" name="Group 8"/>
              <p:cNvGrpSpPr>
                <a:grpSpLocks/>
              </p:cNvGrpSpPr>
              <p:nvPr/>
            </p:nvGrpSpPr>
            <p:grpSpPr bwMode="auto">
              <a:xfrm>
                <a:off x="5401" y="11526"/>
                <a:ext cx="525" cy="600"/>
                <a:chOff x="1260" y="9630"/>
                <a:chExt cx="525" cy="600"/>
              </a:xfrm>
            </p:grpSpPr>
            <p:sp>
              <p:nvSpPr>
                <p:cNvPr id="100" name="Rectangle 9"/>
                <p:cNvSpPr>
                  <a:spLocks noChangeArrowheads="1"/>
                </p:cNvSpPr>
                <p:nvPr/>
              </p:nvSpPr>
              <p:spPr bwMode="auto">
                <a:xfrm>
                  <a:off x="1260" y="9705"/>
                  <a:ext cx="525" cy="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Oval 10"/>
                <p:cNvSpPr>
                  <a:spLocks noChangeArrowheads="1"/>
                </p:cNvSpPr>
                <p:nvPr/>
              </p:nvSpPr>
              <p:spPr bwMode="auto">
                <a:xfrm>
                  <a:off x="1440" y="9630"/>
                  <a:ext cx="150" cy="1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Rectangle 11"/>
                <p:cNvSpPr>
                  <a:spLocks noChangeArrowheads="1"/>
                </p:cNvSpPr>
                <p:nvPr/>
              </p:nvSpPr>
              <p:spPr bwMode="auto">
                <a:xfrm>
                  <a:off x="1447" y="10087"/>
                  <a:ext cx="143" cy="1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8" name="AutoShape 12"/>
              <p:cNvSpPr>
                <a:spLocks noChangeArrowheads="1"/>
              </p:cNvSpPr>
              <p:nvPr/>
            </p:nvSpPr>
            <p:spPr bwMode="auto">
              <a:xfrm>
                <a:off x="5758" y="11481"/>
                <a:ext cx="155" cy="220"/>
              </a:xfrm>
              <a:prstGeom prst="can">
                <a:avLst>
                  <a:gd name="adj" fmla="val 35484"/>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AutoShape 13"/>
              <p:cNvSpPr>
                <a:spLocks noChangeArrowheads="1"/>
              </p:cNvSpPr>
              <p:nvPr/>
            </p:nvSpPr>
            <p:spPr bwMode="auto">
              <a:xfrm>
                <a:off x="5436" y="11535"/>
                <a:ext cx="112" cy="112"/>
              </a:xfrm>
              <a:prstGeom prst="foldedCorner">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95" name="AutoShape 14"/>
            <p:cNvCxnSpPr>
              <a:cxnSpLocks noChangeShapeType="1"/>
              <a:stCxn id="98" idx="1"/>
            </p:cNvCxnSpPr>
            <p:nvPr/>
          </p:nvCxnSpPr>
          <p:spPr bwMode="auto">
            <a:xfrm flipV="1">
              <a:off x="5836" y="11330"/>
              <a:ext cx="10" cy="151"/>
            </a:xfrm>
            <a:prstGeom prst="straightConnector1">
              <a:avLst/>
            </a:prstGeom>
            <a:noFill/>
            <a:ln w="9525">
              <a:solidFill>
                <a:srgbClr val="000000"/>
              </a:solidFill>
              <a:round/>
              <a:headEnd/>
              <a:tailEnd/>
            </a:ln>
          </p:spPr>
        </p:cxnSp>
        <p:cxnSp>
          <p:nvCxnSpPr>
            <p:cNvPr id="96" name="AutoShape 15"/>
            <p:cNvCxnSpPr>
              <a:cxnSpLocks noChangeShapeType="1"/>
            </p:cNvCxnSpPr>
            <p:nvPr/>
          </p:nvCxnSpPr>
          <p:spPr bwMode="auto">
            <a:xfrm flipV="1">
              <a:off x="5491" y="11330"/>
              <a:ext cx="4" cy="202"/>
            </a:xfrm>
            <a:prstGeom prst="straightConnector1">
              <a:avLst/>
            </a:prstGeom>
            <a:noFill/>
            <a:ln w="9525">
              <a:solidFill>
                <a:srgbClr val="000000"/>
              </a:solidFill>
              <a:round/>
              <a:headEnd/>
              <a:tailEnd/>
            </a:ln>
          </p:spPr>
        </p:cxnSp>
      </p:grpSp>
      <p:grpSp>
        <p:nvGrpSpPr>
          <p:cNvPr id="103" name="Group 5"/>
          <p:cNvGrpSpPr>
            <a:grpSpLocks/>
          </p:cNvGrpSpPr>
          <p:nvPr/>
        </p:nvGrpSpPr>
        <p:grpSpPr bwMode="auto">
          <a:xfrm>
            <a:off x="4393708" y="4899504"/>
            <a:ext cx="431917" cy="573288"/>
            <a:chOff x="5401" y="11324"/>
            <a:chExt cx="525" cy="802"/>
          </a:xfrm>
        </p:grpSpPr>
        <p:cxnSp>
          <p:nvCxnSpPr>
            <p:cNvPr id="104" name="AutoShape 6"/>
            <p:cNvCxnSpPr>
              <a:cxnSpLocks noChangeShapeType="1"/>
              <a:stCxn id="112" idx="0"/>
            </p:cNvCxnSpPr>
            <p:nvPr/>
          </p:nvCxnSpPr>
          <p:spPr bwMode="auto">
            <a:xfrm flipV="1">
              <a:off x="5656" y="11324"/>
              <a:ext cx="4" cy="202"/>
            </a:xfrm>
            <a:prstGeom prst="straightConnector1">
              <a:avLst/>
            </a:prstGeom>
            <a:noFill/>
            <a:ln w="9525">
              <a:solidFill>
                <a:srgbClr val="000000"/>
              </a:solidFill>
              <a:round/>
              <a:headEnd/>
              <a:tailEnd/>
            </a:ln>
          </p:spPr>
        </p:cxnSp>
        <p:grpSp>
          <p:nvGrpSpPr>
            <p:cNvPr id="105" name="Group 7"/>
            <p:cNvGrpSpPr>
              <a:grpSpLocks/>
            </p:cNvGrpSpPr>
            <p:nvPr/>
          </p:nvGrpSpPr>
          <p:grpSpPr bwMode="auto">
            <a:xfrm>
              <a:off x="5401" y="11481"/>
              <a:ext cx="525" cy="645"/>
              <a:chOff x="5401" y="11481"/>
              <a:chExt cx="525" cy="645"/>
            </a:xfrm>
          </p:grpSpPr>
          <p:grpSp>
            <p:nvGrpSpPr>
              <p:cNvPr id="108" name="Group 8"/>
              <p:cNvGrpSpPr>
                <a:grpSpLocks/>
              </p:cNvGrpSpPr>
              <p:nvPr/>
            </p:nvGrpSpPr>
            <p:grpSpPr bwMode="auto">
              <a:xfrm>
                <a:off x="5401" y="11526"/>
                <a:ext cx="525" cy="600"/>
                <a:chOff x="1260" y="9630"/>
                <a:chExt cx="525" cy="600"/>
              </a:xfrm>
            </p:grpSpPr>
            <p:sp>
              <p:nvSpPr>
                <p:cNvPr id="111" name="Rectangle 9"/>
                <p:cNvSpPr>
                  <a:spLocks noChangeArrowheads="1"/>
                </p:cNvSpPr>
                <p:nvPr/>
              </p:nvSpPr>
              <p:spPr bwMode="auto">
                <a:xfrm>
                  <a:off x="1260" y="9705"/>
                  <a:ext cx="525" cy="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Oval 10"/>
                <p:cNvSpPr>
                  <a:spLocks noChangeArrowheads="1"/>
                </p:cNvSpPr>
                <p:nvPr/>
              </p:nvSpPr>
              <p:spPr bwMode="auto">
                <a:xfrm>
                  <a:off x="1440" y="9630"/>
                  <a:ext cx="150" cy="1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Rectangle 11"/>
                <p:cNvSpPr>
                  <a:spLocks noChangeArrowheads="1"/>
                </p:cNvSpPr>
                <p:nvPr/>
              </p:nvSpPr>
              <p:spPr bwMode="auto">
                <a:xfrm>
                  <a:off x="1447" y="10087"/>
                  <a:ext cx="143" cy="1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9" name="AutoShape 12"/>
              <p:cNvSpPr>
                <a:spLocks noChangeArrowheads="1"/>
              </p:cNvSpPr>
              <p:nvPr/>
            </p:nvSpPr>
            <p:spPr bwMode="auto">
              <a:xfrm>
                <a:off x="5758" y="11481"/>
                <a:ext cx="155" cy="220"/>
              </a:xfrm>
              <a:prstGeom prst="can">
                <a:avLst>
                  <a:gd name="adj" fmla="val 35484"/>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AutoShape 13"/>
              <p:cNvSpPr>
                <a:spLocks noChangeArrowheads="1"/>
              </p:cNvSpPr>
              <p:nvPr/>
            </p:nvSpPr>
            <p:spPr bwMode="auto">
              <a:xfrm>
                <a:off x="5436" y="11535"/>
                <a:ext cx="112" cy="112"/>
              </a:xfrm>
              <a:prstGeom prst="foldedCorner">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06" name="AutoShape 14"/>
            <p:cNvCxnSpPr>
              <a:cxnSpLocks noChangeShapeType="1"/>
              <a:stCxn id="109" idx="1"/>
            </p:cNvCxnSpPr>
            <p:nvPr/>
          </p:nvCxnSpPr>
          <p:spPr bwMode="auto">
            <a:xfrm flipV="1">
              <a:off x="5836" y="11330"/>
              <a:ext cx="10" cy="151"/>
            </a:xfrm>
            <a:prstGeom prst="straightConnector1">
              <a:avLst/>
            </a:prstGeom>
            <a:noFill/>
            <a:ln w="9525">
              <a:solidFill>
                <a:srgbClr val="000000"/>
              </a:solidFill>
              <a:round/>
              <a:headEnd/>
              <a:tailEnd/>
            </a:ln>
          </p:spPr>
        </p:cxnSp>
        <p:cxnSp>
          <p:nvCxnSpPr>
            <p:cNvPr id="107" name="AutoShape 15"/>
            <p:cNvCxnSpPr>
              <a:cxnSpLocks noChangeShapeType="1"/>
            </p:cNvCxnSpPr>
            <p:nvPr/>
          </p:nvCxnSpPr>
          <p:spPr bwMode="auto">
            <a:xfrm flipV="1">
              <a:off x="5491" y="11330"/>
              <a:ext cx="4" cy="202"/>
            </a:xfrm>
            <a:prstGeom prst="straightConnector1">
              <a:avLst/>
            </a:prstGeom>
            <a:noFill/>
            <a:ln w="9525">
              <a:solidFill>
                <a:srgbClr val="000000"/>
              </a:solidFill>
              <a:round/>
              <a:headEnd/>
              <a:tailEnd/>
            </a:ln>
          </p:spPr>
        </p:cxnSp>
      </p:grpSp>
      <p:grpSp>
        <p:nvGrpSpPr>
          <p:cNvPr id="114" name="Group 5"/>
          <p:cNvGrpSpPr>
            <a:grpSpLocks/>
          </p:cNvGrpSpPr>
          <p:nvPr/>
        </p:nvGrpSpPr>
        <p:grpSpPr bwMode="auto">
          <a:xfrm>
            <a:off x="5137363" y="4899504"/>
            <a:ext cx="431917" cy="573288"/>
            <a:chOff x="5401" y="11324"/>
            <a:chExt cx="525" cy="802"/>
          </a:xfrm>
        </p:grpSpPr>
        <p:cxnSp>
          <p:nvCxnSpPr>
            <p:cNvPr id="115" name="AutoShape 6"/>
            <p:cNvCxnSpPr>
              <a:cxnSpLocks noChangeShapeType="1"/>
              <a:stCxn id="123" idx="0"/>
            </p:cNvCxnSpPr>
            <p:nvPr/>
          </p:nvCxnSpPr>
          <p:spPr bwMode="auto">
            <a:xfrm flipV="1">
              <a:off x="5656" y="11324"/>
              <a:ext cx="4" cy="202"/>
            </a:xfrm>
            <a:prstGeom prst="straightConnector1">
              <a:avLst/>
            </a:prstGeom>
            <a:noFill/>
            <a:ln w="9525">
              <a:solidFill>
                <a:srgbClr val="000000"/>
              </a:solidFill>
              <a:round/>
              <a:headEnd/>
              <a:tailEnd/>
            </a:ln>
          </p:spPr>
        </p:cxnSp>
        <p:grpSp>
          <p:nvGrpSpPr>
            <p:cNvPr id="116" name="Group 7"/>
            <p:cNvGrpSpPr>
              <a:grpSpLocks/>
            </p:cNvGrpSpPr>
            <p:nvPr/>
          </p:nvGrpSpPr>
          <p:grpSpPr bwMode="auto">
            <a:xfrm>
              <a:off x="5401" y="11481"/>
              <a:ext cx="525" cy="645"/>
              <a:chOff x="5401" y="11481"/>
              <a:chExt cx="525" cy="645"/>
            </a:xfrm>
          </p:grpSpPr>
          <p:grpSp>
            <p:nvGrpSpPr>
              <p:cNvPr id="119" name="Group 8"/>
              <p:cNvGrpSpPr>
                <a:grpSpLocks/>
              </p:cNvGrpSpPr>
              <p:nvPr/>
            </p:nvGrpSpPr>
            <p:grpSpPr bwMode="auto">
              <a:xfrm>
                <a:off x="5401" y="11526"/>
                <a:ext cx="525" cy="600"/>
                <a:chOff x="1260" y="9630"/>
                <a:chExt cx="525" cy="600"/>
              </a:xfrm>
            </p:grpSpPr>
            <p:sp>
              <p:nvSpPr>
                <p:cNvPr id="122" name="Rectangle 9"/>
                <p:cNvSpPr>
                  <a:spLocks noChangeArrowheads="1"/>
                </p:cNvSpPr>
                <p:nvPr/>
              </p:nvSpPr>
              <p:spPr bwMode="auto">
                <a:xfrm>
                  <a:off x="1260" y="9705"/>
                  <a:ext cx="525" cy="4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Oval 10"/>
                <p:cNvSpPr>
                  <a:spLocks noChangeArrowheads="1"/>
                </p:cNvSpPr>
                <p:nvPr/>
              </p:nvSpPr>
              <p:spPr bwMode="auto">
                <a:xfrm>
                  <a:off x="1440" y="9630"/>
                  <a:ext cx="150" cy="1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Rectangle 11"/>
                <p:cNvSpPr>
                  <a:spLocks noChangeArrowheads="1"/>
                </p:cNvSpPr>
                <p:nvPr/>
              </p:nvSpPr>
              <p:spPr bwMode="auto">
                <a:xfrm>
                  <a:off x="1447" y="10087"/>
                  <a:ext cx="143" cy="1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20" name="AutoShape 12"/>
              <p:cNvSpPr>
                <a:spLocks noChangeArrowheads="1"/>
              </p:cNvSpPr>
              <p:nvPr/>
            </p:nvSpPr>
            <p:spPr bwMode="auto">
              <a:xfrm>
                <a:off x="5758" y="11481"/>
                <a:ext cx="155" cy="220"/>
              </a:xfrm>
              <a:prstGeom prst="can">
                <a:avLst>
                  <a:gd name="adj" fmla="val 35484"/>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AutoShape 13"/>
              <p:cNvSpPr>
                <a:spLocks noChangeArrowheads="1"/>
              </p:cNvSpPr>
              <p:nvPr/>
            </p:nvSpPr>
            <p:spPr bwMode="auto">
              <a:xfrm>
                <a:off x="5436" y="11535"/>
                <a:ext cx="112" cy="112"/>
              </a:xfrm>
              <a:prstGeom prst="foldedCorner">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117" name="AutoShape 14"/>
            <p:cNvCxnSpPr>
              <a:cxnSpLocks noChangeShapeType="1"/>
              <a:stCxn id="120" idx="1"/>
            </p:cNvCxnSpPr>
            <p:nvPr/>
          </p:nvCxnSpPr>
          <p:spPr bwMode="auto">
            <a:xfrm flipV="1">
              <a:off x="5836" y="11330"/>
              <a:ext cx="10" cy="151"/>
            </a:xfrm>
            <a:prstGeom prst="straightConnector1">
              <a:avLst/>
            </a:prstGeom>
            <a:noFill/>
            <a:ln w="9525">
              <a:solidFill>
                <a:srgbClr val="000000"/>
              </a:solidFill>
              <a:round/>
              <a:headEnd/>
              <a:tailEnd/>
            </a:ln>
          </p:spPr>
        </p:cxnSp>
        <p:cxnSp>
          <p:nvCxnSpPr>
            <p:cNvPr id="118" name="AutoShape 15"/>
            <p:cNvCxnSpPr>
              <a:cxnSpLocks noChangeShapeType="1"/>
            </p:cNvCxnSpPr>
            <p:nvPr/>
          </p:nvCxnSpPr>
          <p:spPr bwMode="auto">
            <a:xfrm flipV="1">
              <a:off x="5491" y="11330"/>
              <a:ext cx="4" cy="202"/>
            </a:xfrm>
            <a:prstGeom prst="straightConnector1">
              <a:avLst/>
            </a:prstGeom>
            <a:noFill/>
            <a:ln w="9525">
              <a:solidFill>
                <a:srgbClr val="000000"/>
              </a:solidFill>
              <a:round/>
              <a:headEnd/>
              <a:tailEnd/>
            </a:ln>
          </p:spPr>
        </p:cxnSp>
      </p:grpSp>
      <p:sp>
        <p:nvSpPr>
          <p:cNvPr id="125" name="Rectangle 52"/>
          <p:cNvSpPr>
            <a:spLocks noChangeArrowheads="1"/>
          </p:cNvSpPr>
          <p:nvPr/>
        </p:nvSpPr>
        <p:spPr bwMode="auto">
          <a:xfrm>
            <a:off x="1360714" y="1524000"/>
            <a:ext cx="5421086" cy="93051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Rectangle 52"/>
          <p:cNvSpPr>
            <a:spLocks noChangeArrowheads="1"/>
          </p:cNvSpPr>
          <p:nvPr/>
        </p:nvSpPr>
        <p:spPr bwMode="auto">
          <a:xfrm>
            <a:off x="457200" y="1524000"/>
            <a:ext cx="813163" cy="930511"/>
          </a:xfrm>
          <a:prstGeom prst="rect">
            <a:avLst/>
          </a:prstGeom>
          <a:solidFill>
            <a:srgbClr val="FFFFFF"/>
          </a:solidFill>
          <a:ln w="9525">
            <a:solidFill>
              <a:srgbClr val="000000"/>
            </a:solidFill>
            <a:miter lim="800000"/>
            <a:headEnd/>
            <a:tailEnd/>
          </a:ln>
        </p:spPr>
        <p:txBody>
          <a:bodyPr vert="vert270" wrap="square" lIns="91440" tIns="45720" rIns="91440" bIns="45720" numCol="1" anchor="t" anchorCtr="0" compatLnSpc="1">
            <a:prstTxWarp prst="textNoShape">
              <a:avLst/>
            </a:prstTxWarp>
          </a:bodyPr>
          <a:lstStyle/>
          <a:p>
            <a:pPr algn="ctr"/>
            <a:r>
              <a:rPr lang="en-US" sz="1400" b="1" dirty="0" smtClean="0">
                <a:latin typeface="+mj-lt"/>
                <a:ea typeface="Verdana" pitchFamily="34" charset="0"/>
                <a:cs typeface="Verdana" pitchFamily="34" charset="0"/>
              </a:rPr>
              <a:t>User Interface Layer</a:t>
            </a:r>
            <a:endParaRPr lang="en-US" sz="1400" b="1" dirty="0">
              <a:latin typeface="+mj-lt"/>
              <a:ea typeface="Verdana" pitchFamily="34" charset="0"/>
              <a:cs typeface="Verdana" pitchFamily="34" charset="0"/>
            </a:endParaRPr>
          </a:p>
        </p:txBody>
      </p:sp>
      <p:pic>
        <p:nvPicPr>
          <p:cNvPr id="127" name="Picture 16"/>
          <p:cNvPicPr>
            <a:picLocks noChangeAspect="1" noChangeArrowheads="1"/>
          </p:cNvPicPr>
          <p:nvPr/>
        </p:nvPicPr>
        <p:blipFill>
          <a:blip r:embed="rId3" cstate="print"/>
          <a:srcRect/>
          <a:stretch>
            <a:fillRect/>
          </a:stretch>
        </p:blipFill>
        <p:spPr bwMode="auto">
          <a:xfrm>
            <a:off x="4966405" y="1846622"/>
            <a:ext cx="646612" cy="422301"/>
          </a:xfrm>
          <a:prstGeom prst="rect">
            <a:avLst/>
          </a:prstGeom>
          <a:noFill/>
        </p:spPr>
      </p:pic>
      <p:pic>
        <p:nvPicPr>
          <p:cNvPr id="128" name="Picture 17"/>
          <p:cNvPicPr>
            <a:picLocks noChangeAspect="1" noChangeArrowheads="1"/>
          </p:cNvPicPr>
          <p:nvPr/>
        </p:nvPicPr>
        <p:blipFill>
          <a:blip r:embed="rId2" cstate="print"/>
          <a:srcRect/>
          <a:stretch>
            <a:fillRect/>
          </a:stretch>
        </p:blipFill>
        <p:spPr bwMode="auto">
          <a:xfrm>
            <a:off x="5786260" y="1828385"/>
            <a:ext cx="661253" cy="408590"/>
          </a:xfrm>
          <a:prstGeom prst="rect">
            <a:avLst/>
          </a:prstGeom>
          <a:noFill/>
        </p:spPr>
      </p:pic>
      <p:sp>
        <p:nvSpPr>
          <p:cNvPr id="129" name="Rectangle 24"/>
          <p:cNvSpPr>
            <a:spLocks noChangeArrowheads="1"/>
          </p:cNvSpPr>
          <p:nvPr/>
        </p:nvSpPr>
        <p:spPr bwMode="auto">
          <a:xfrm>
            <a:off x="1490332" y="2884551"/>
            <a:ext cx="1020939" cy="5216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1100" dirty="0" smtClean="0"/>
              <a:t>Data Transformers</a:t>
            </a:r>
            <a:endParaRPr lang="en-US" sz="1100" dirty="0"/>
          </a:p>
        </p:txBody>
      </p:sp>
      <p:grpSp>
        <p:nvGrpSpPr>
          <p:cNvPr id="130" name="Group 242"/>
          <p:cNvGrpSpPr/>
          <p:nvPr/>
        </p:nvGrpSpPr>
        <p:grpSpPr>
          <a:xfrm>
            <a:off x="2020774" y="3341828"/>
            <a:ext cx="134698" cy="372251"/>
            <a:chOff x="2182812" y="2174875"/>
            <a:chExt cx="95250" cy="257175"/>
          </a:xfrm>
        </p:grpSpPr>
        <p:sp>
          <p:nvSpPr>
            <p:cNvPr id="131" name="Oval 28"/>
            <p:cNvSpPr>
              <a:spLocks noChangeArrowheads="1"/>
            </p:cNvSpPr>
            <p:nvPr/>
          </p:nvSpPr>
          <p:spPr bwMode="auto">
            <a:xfrm>
              <a:off x="2182812" y="2174875"/>
              <a:ext cx="95250" cy="952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dirty="0"/>
            </a:p>
          </p:txBody>
        </p:sp>
        <p:cxnSp>
          <p:nvCxnSpPr>
            <p:cNvPr id="132" name="AutoShape 31"/>
            <p:cNvCxnSpPr>
              <a:cxnSpLocks noChangeShapeType="1"/>
            </p:cNvCxnSpPr>
            <p:nvPr/>
          </p:nvCxnSpPr>
          <p:spPr bwMode="auto">
            <a:xfrm>
              <a:off x="2220912" y="2260600"/>
              <a:ext cx="1588" cy="171450"/>
            </a:xfrm>
            <a:prstGeom prst="straightConnector1">
              <a:avLst/>
            </a:prstGeom>
            <a:noFill/>
            <a:ln w="9525">
              <a:solidFill>
                <a:srgbClr val="000000"/>
              </a:solidFill>
              <a:round/>
              <a:headEnd/>
              <a:tailEnd/>
            </a:ln>
          </p:spPr>
        </p:cxnSp>
      </p:grpSp>
      <p:grpSp>
        <p:nvGrpSpPr>
          <p:cNvPr id="133" name="Group 253"/>
          <p:cNvGrpSpPr/>
          <p:nvPr/>
        </p:nvGrpSpPr>
        <p:grpSpPr>
          <a:xfrm>
            <a:off x="5961238" y="2914805"/>
            <a:ext cx="377473" cy="799276"/>
            <a:chOff x="7334250" y="1936750"/>
            <a:chExt cx="268287" cy="751901"/>
          </a:xfrm>
        </p:grpSpPr>
        <p:sp>
          <p:nvSpPr>
            <p:cNvPr id="134" name="AutoShape 34"/>
            <p:cNvSpPr>
              <a:spLocks noChangeArrowheads="1"/>
            </p:cNvSpPr>
            <p:nvPr/>
          </p:nvSpPr>
          <p:spPr bwMode="auto">
            <a:xfrm>
              <a:off x="7334250" y="1936750"/>
              <a:ext cx="98425" cy="139700"/>
            </a:xfrm>
            <a:prstGeom prst="can">
              <a:avLst>
                <a:gd name="adj" fmla="val 35484"/>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dirty="0"/>
            </a:p>
          </p:txBody>
        </p:sp>
        <p:sp>
          <p:nvSpPr>
            <p:cNvPr id="135" name="Oval 35"/>
            <p:cNvSpPr>
              <a:spLocks noChangeArrowheads="1"/>
            </p:cNvSpPr>
            <p:nvPr/>
          </p:nvSpPr>
          <p:spPr bwMode="auto">
            <a:xfrm>
              <a:off x="7507287" y="1946275"/>
              <a:ext cx="95250" cy="952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dirty="0"/>
            </a:p>
          </p:txBody>
        </p:sp>
        <p:cxnSp>
          <p:nvCxnSpPr>
            <p:cNvPr id="136" name="AutoShape 36"/>
            <p:cNvCxnSpPr>
              <a:cxnSpLocks noChangeShapeType="1"/>
            </p:cNvCxnSpPr>
            <p:nvPr/>
          </p:nvCxnSpPr>
          <p:spPr bwMode="auto">
            <a:xfrm rot="5400000">
              <a:off x="7073818" y="2379006"/>
              <a:ext cx="612202" cy="7088"/>
            </a:xfrm>
            <a:prstGeom prst="straightConnector1">
              <a:avLst/>
            </a:prstGeom>
            <a:noFill/>
            <a:ln w="9525">
              <a:solidFill>
                <a:srgbClr val="000000"/>
              </a:solidFill>
              <a:round/>
              <a:headEnd/>
              <a:tailEnd/>
            </a:ln>
          </p:spPr>
        </p:cxnSp>
        <p:cxnSp>
          <p:nvCxnSpPr>
            <p:cNvPr id="137" name="AutoShape 37"/>
            <p:cNvCxnSpPr>
              <a:cxnSpLocks noChangeShapeType="1"/>
            </p:cNvCxnSpPr>
            <p:nvPr/>
          </p:nvCxnSpPr>
          <p:spPr bwMode="auto">
            <a:xfrm rot="5400000">
              <a:off x="7225325" y="2359062"/>
              <a:ext cx="647126" cy="12050"/>
            </a:xfrm>
            <a:prstGeom prst="straightConnector1">
              <a:avLst/>
            </a:prstGeom>
            <a:noFill/>
            <a:ln w="9525">
              <a:solidFill>
                <a:srgbClr val="000000"/>
              </a:solidFill>
              <a:round/>
              <a:headEnd/>
              <a:tailEnd/>
            </a:ln>
          </p:spPr>
        </p:cxnSp>
      </p:grpSp>
      <p:sp>
        <p:nvSpPr>
          <p:cNvPr id="138" name="AutoShape 38"/>
          <p:cNvSpPr>
            <a:spLocks noChangeArrowheads="1"/>
          </p:cNvSpPr>
          <p:nvPr/>
        </p:nvSpPr>
        <p:spPr bwMode="auto">
          <a:xfrm flipV="1">
            <a:off x="5690977" y="2161326"/>
            <a:ext cx="234244" cy="394879"/>
          </a:xfrm>
          <a:prstGeom prst="downArrow">
            <a:avLst>
              <a:gd name="adj1" fmla="val 50000"/>
              <a:gd name="adj2" fmla="val 25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Rectangle 24"/>
          <p:cNvSpPr>
            <a:spLocks noChangeArrowheads="1"/>
          </p:cNvSpPr>
          <p:nvPr/>
        </p:nvSpPr>
        <p:spPr bwMode="auto">
          <a:xfrm>
            <a:off x="2575527" y="2868016"/>
            <a:ext cx="884517" cy="5216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1100" dirty="0" smtClean="0"/>
              <a:t>SORASCS Workflows</a:t>
            </a:r>
            <a:endParaRPr lang="en-US" sz="1100" dirty="0"/>
          </a:p>
        </p:txBody>
      </p:sp>
      <p:grpSp>
        <p:nvGrpSpPr>
          <p:cNvPr id="140" name="Group 245"/>
          <p:cNvGrpSpPr/>
          <p:nvPr/>
        </p:nvGrpSpPr>
        <p:grpSpPr>
          <a:xfrm>
            <a:off x="2973979" y="3325293"/>
            <a:ext cx="134698" cy="372251"/>
            <a:chOff x="2182812" y="2174875"/>
            <a:chExt cx="95250" cy="257175"/>
          </a:xfrm>
        </p:grpSpPr>
        <p:sp>
          <p:nvSpPr>
            <p:cNvPr id="141" name="Oval 28"/>
            <p:cNvSpPr>
              <a:spLocks noChangeArrowheads="1"/>
            </p:cNvSpPr>
            <p:nvPr/>
          </p:nvSpPr>
          <p:spPr bwMode="auto">
            <a:xfrm>
              <a:off x="2182812" y="2174875"/>
              <a:ext cx="95250" cy="952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dirty="0"/>
            </a:p>
          </p:txBody>
        </p:sp>
        <p:cxnSp>
          <p:nvCxnSpPr>
            <p:cNvPr id="142" name="AutoShape 31"/>
            <p:cNvCxnSpPr>
              <a:cxnSpLocks noChangeShapeType="1"/>
            </p:cNvCxnSpPr>
            <p:nvPr/>
          </p:nvCxnSpPr>
          <p:spPr bwMode="auto">
            <a:xfrm>
              <a:off x="2220912" y="2260600"/>
              <a:ext cx="1588" cy="171450"/>
            </a:xfrm>
            <a:prstGeom prst="straightConnector1">
              <a:avLst/>
            </a:prstGeom>
            <a:noFill/>
            <a:ln w="9525">
              <a:solidFill>
                <a:srgbClr val="000000"/>
              </a:solidFill>
              <a:round/>
              <a:headEnd/>
              <a:tailEnd/>
            </a:ln>
          </p:spPr>
        </p:cxnSp>
      </p:grpSp>
      <p:sp>
        <p:nvSpPr>
          <p:cNvPr id="143" name="Rectangle 24"/>
          <p:cNvSpPr>
            <a:spLocks noChangeArrowheads="1"/>
          </p:cNvSpPr>
          <p:nvPr/>
        </p:nvSpPr>
        <p:spPr bwMode="auto">
          <a:xfrm>
            <a:off x="3554838" y="2858500"/>
            <a:ext cx="884517" cy="5216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ctr"/>
            <a:r>
              <a:rPr lang="en-US" sz="1100" dirty="0" smtClean="0"/>
              <a:t>History</a:t>
            </a:r>
            <a:endParaRPr lang="en-US" sz="1100" dirty="0"/>
          </a:p>
        </p:txBody>
      </p:sp>
      <p:grpSp>
        <p:nvGrpSpPr>
          <p:cNvPr id="144" name="Group 249"/>
          <p:cNvGrpSpPr/>
          <p:nvPr/>
        </p:nvGrpSpPr>
        <p:grpSpPr>
          <a:xfrm>
            <a:off x="3953291" y="3315778"/>
            <a:ext cx="134698" cy="372251"/>
            <a:chOff x="2182812" y="2174875"/>
            <a:chExt cx="95250" cy="257175"/>
          </a:xfrm>
        </p:grpSpPr>
        <p:sp>
          <p:nvSpPr>
            <p:cNvPr id="145" name="Oval 28"/>
            <p:cNvSpPr>
              <a:spLocks noChangeArrowheads="1"/>
            </p:cNvSpPr>
            <p:nvPr/>
          </p:nvSpPr>
          <p:spPr bwMode="auto">
            <a:xfrm>
              <a:off x="2182812" y="2174875"/>
              <a:ext cx="95250" cy="9525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dirty="0"/>
            </a:p>
          </p:txBody>
        </p:sp>
        <p:cxnSp>
          <p:nvCxnSpPr>
            <p:cNvPr id="146" name="AutoShape 31"/>
            <p:cNvCxnSpPr>
              <a:cxnSpLocks noChangeShapeType="1"/>
            </p:cNvCxnSpPr>
            <p:nvPr/>
          </p:nvCxnSpPr>
          <p:spPr bwMode="auto">
            <a:xfrm>
              <a:off x="2220912" y="2260600"/>
              <a:ext cx="1588" cy="171450"/>
            </a:xfrm>
            <a:prstGeom prst="straightConnector1">
              <a:avLst/>
            </a:prstGeom>
            <a:noFill/>
            <a:ln w="9525">
              <a:solidFill>
                <a:srgbClr val="000000"/>
              </a:solidFill>
              <a:round/>
              <a:headEnd/>
              <a:tailEnd/>
            </a:ln>
          </p:spPr>
        </p:cxnSp>
      </p:grpSp>
      <p:sp>
        <p:nvSpPr>
          <p:cNvPr id="147" name="Rectangle 24"/>
          <p:cNvSpPr>
            <a:spLocks noChangeArrowheads="1"/>
          </p:cNvSpPr>
          <p:nvPr/>
        </p:nvSpPr>
        <p:spPr bwMode="auto">
          <a:xfrm>
            <a:off x="5727700" y="2397808"/>
            <a:ext cx="884517" cy="5216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dirty="0" smtClean="0"/>
              <a:t>Client</a:t>
            </a:r>
            <a:endParaRPr lang="en-US" sz="1100" dirty="0"/>
          </a:p>
        </p:txBody>
      </p:sp>
      <p:sp>
        <p:nvSpPr>
          <p:cNvPr id="148" name="AutoShape 2"/>
          <p:cNvSpPr>
            <a:spLocks noChangeArrowheads="1"/>
          </p:cNvSpPr>
          <p:nvPr/>
        </p:nvSpPr>
        <p:spPr bwMode="auto">
          <a:xfrm>
            <a:off x="4615040" y="2858500"/>
            <a:ext cx="1054100" cy="592319"/>
          </a:xfrm>
          <a:prstGeom prst="can">
            <a:avLst>
              <a:gd name="adj" fmla="val 25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ctr"/>
            <a:r>
              <a:rPr lang="en-US" sz="1100" dirty="0" smtClean="0"/>
              <a:t>Intelligence Data Services</a:t>
            </a:r>
            <a:endParaRPr lang="en-US" sz="1100" dirty="0"/>
          </a:p>
        </p:txBody>
      </p:sp>
      <p:grpSp>
        <p:nvGrpSpPr>
          <p:cNvPr id="149" name="Group 255"/>
          <p:cNvGrpSpPr/>
          <p:nvPr/>
        </p:nvGrpSpPr>
        <p:grpSpPr>
          <a:xfrm>
            <a:off x="5066447" y="3432591"/>
            <a:ext cx="134203" cy="329068"/>
            <a:chOff x="6454775" y="2638425"/>
            <a:chExt cx="98425" cy="257175"/>
          </a:xfrm>
        </p:grpSpPr>
        <p:sp>
          <p:nvSpPr>
            <p:cNvPr id="150" name="AutoShape 43"/>
            <p:cNvSpPr>
              <a:spLocks noChangeArrowheads="1"/>
            </p:cNvSpPr>
            <p:nvPr/>
          </p:nvSpPr>
          <p:spPr bwMode="auto">
            <a:xfrm>
              <a:off x="6454775" y="2638425"/>
              <a:ext cx="98425" cy="139700"/>
            </a:xfrm>
            <a:prstGeom prst="can">
              <a:avLst>
                <a:gd name="adj" fmla="val 35484"/>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100" dirty="0"/>
            </a:p>
          </p:txBody>
        </p:sp>
        <p:cxnSp>
          <p:nvCxnSpPr>
            <p:cNvPr id="151" name="AutoShape 44"/>
            <p:cNvCxnSpPr>
              <a:cxnSpLocks noChangeShapeType="1"/>
            </p:cNvCxnSpPr>
            <p:nvPr/>
          </p:nvCxnSpPr>
          <p:spPr bwMode="auto">
            <a:xfrm>
              <a:off x="6503987" y="2778125"/>
              <a:ext cx="1588" cy="117475"/>
            </a:xfrm>
            <a:prstGeom prst="straightConnector1">
              <a:avLst/>
            </a:prstGeom>
            <a:noFill/>
            <a:ln w="9525">
              <a:solidFill>
                <a:srgbClr val="000000"/>
              </a:solidFill>
              <a:round/>
              <a:headEnd/>
              <a:tailEnd/>
            </a:ln>
          </p:spPr>
        </p:cxnSp>
      </p:grpSp>
      <p:sp>
        <p:nvSpPr>
          <p:cNvPr id="152" name="AutoShape 45"/>
          <p:cNvSpPr>
            <a:spLocks noChangeArrowheads="1"/>
          </p:cNvSpPr>
          <p:nvPr/>
        </p:nvSpPr>
        <p:spPr bwMode="auto">
          <a:xfrm>
            <a:off x="4849283" y="1589814"/>
            <a:ext cx="1698272" cy="742181"/>
          </a:xfrm>
          <a:prstGeom prst="roundRect">
            <a:avLst>
              <a:gd name="adj" fmla="val 16667"/>
            </a:avLst>
          </a:prstGeom>
          <a:noFill/>
          <a:ln w="9525">
            <a:solidFill>
              <a:srgbClr val="000000"/>
            </a:solidFill>
            <a:prstDash val="sysDot"/>
            <a:round/>
            <a:headEnd/>
            <a:tailEnd/>
          </a:ln>
        </p:spPr>
        <p:txBody>
          <a:bodyPr vert="horz" wrap="square" lIns="91440" tIns="0" rIns="91440" bIns="0" numCol="1" anchor="t" anchorCtr="0" compatLnSpc="1">
            <a:prstTxWarp prst="textNoShape">
              <a:avLst/>
            </a:prstTxWarp>
          </a:bodyPr>
          <a:lstStyle/>
          <a:p>
            <a:r>
              <a:rPr lang="en-US" sz="1400" dirty="0" smtClean="0"/>
              <a:t>Applications</a:t>
            </a:r>
            <a:endParaRPr lang="en-US" sz="1400" dirty="0"/>
          </a:p>
        </p:txBody>
      </p:sp>
      <p:grpSp>
        <p:nvGrpSpPr>
          <p:cNvPr id="153" name="Group 164"/>
          <p:cNvGrpSpPr/>
          <p:nvPr/>
        </p:nvGrpSpPr>
        <p:grpSpPr>
          <a:xfrm>
            <a:off x="4439356" y="5561366"/>
            <a:ext cx="1054100" cy="503737"/>
            <a:chOff x="5638800" y="5833059"/>
            <a:chExt cx="1371600" cy="643941"/>
          </a:xfrm>
        </p:grpSpPr>
        <p:pic>
          <p:nvPicPr>
            <p:cNvPr id="154" name="Picture 153" descr="COnstruct.png"/>
            <p:cNvPicPr>
              <a:picLocks noChangeAspect="1"/>
            </p:cNvPicPr>
            <p:nvPr/>
          </p:nvPicPr>
          <p:blipFill>
            <a:blip r:embed="rId7" cstate="print"/>
            <a:srcRect l="32637" t="39761" r="14435"/>
            <a:stretch>
              <a:fillRect/>
            </a:stretch>
          </p:blipFill>
          <p:spPr>
            <a:xfrm>
              <a:off x="6008320" y="5925050"/>
              <a:ext cx="628007" cy="459958"/>
            </a:xfrm>
            <a:prstGeom prst="rect">
              <a:avLst/>
            </a:prstGeom>
            <a:solidFill>
              <a:srgbClr val="FFFFFF">
                <a:shade val="85000"/>
              </a:srgbClr>
            </a:solidFill>
            <a:ln w="12700" cap="sq">
              <a:solidFill>
                <a:srgbClr val="FDFDFD"/>
              </a:solidFill>
              <a:miter lim="800000"/>
            </a:ln>
            <a:effectLst>
              <a:outerShdw blurRad="57150" dist="37500" dir="7560000" sy="98000" kx="110000" ky="200000" algn="tl" rotWithShape="0">
                <a:srgbClr val="000000">
                  <a:alpha val="20000"/>
                </a:srgbClr>
              </a:outerShdw>
            </a:effectLst>
          </p:spPr>
        </p:pic>
        <p:sp>
          <p:nvSpPr>
            <p:cNvPr id="155" name="Rectangle 81"/>
            <p:cNvSpPr/>
            <p:nvPr/>
          </p:nvSpPr>
          <p:spPr>
            <a:xfrm>
              <a:off x="5638800" y="5833059"/>
              <a:ext cx="1371600" cy="64394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t"/>
            <a:lstStyle/>
            <a:p>
              <a:pPr algn="ctr"/>
              <a:r>
                <a:rPr lang="en-US" sz="800" b="1" dirty="0" smtClean="0">
                  <a:solidFill>
                    <a:schemeClr val="tx1"/>
                  </a:solidFill>
                </a:rPr>
                <a:t>Construct</a:t>
              </a:r>
              <a:endParaRPr lang="en-US" sz="800" b="1" dirty="0">
                <a:solidFill>
                  <a:schemeClr val="tx1"/>
                </a:solidFill>
              </a:endParaRPr>
            </a:p>
          </p:txBody>
        </p:sp>
      </p:grpSp>
      <p:pic>
        <p:nvPicPr>
          <p:cNvPr id="156" name="Picture 2" descr="so-v2"/>
          <p:cNvPicPr>
            <a:picLocks noChangeAspect="1" noChangeArrowheads="1"/>
          </p:cNvPicPr>
          <p:nvPr/>
        </p:nvPicPr>
        <p:blipFill>
          <a:blip r:embed="rId8" cstate="print"/>
          <a:srcRect l="23636" t="7247" r="58636" b="81356"/>
          <a:stretch>
            <a:fillRect/>
          </a:stretch>
        </p:blipFill>
        <p:spPr bwMode="auto">
          <a:xfrm>
            <a:off x="1839837" y="1721440"/>
            <a:ext cx="1236732" cy="558917"/>
          </a:xfrm>
          <a:prstGeom prst="rect">
            <a:avLst/>
          </a:prstGeom>
          <a:noFill/>
        </p:spPr>
      </p:pic>
      <p:sp>
        <p:nvSpPr>
          <p:cNvPr id="157" name="Rectangle 35"/>
          <p:cNvSpPr>
            <a:spLocks noChangeArrowheads="1"/>
          </p:cNvSpPr>
          <p:nvPr/>
        </p:nvSpPr>
        <p:spPr bwMode="auto">
          <a:xfrm>
            <a:off x="1508372" y="1607624"/>
            <a:ext cx="1818323" cy="690268"/>
          </a:xfrm>
          <a:prstGeom prst="rect">
            <a:avLst/>
          </a:prstGeom>
          <a:noFill/>
          <a:ln w="9525">
            <a:solidFill>
              <a:srgbClr val="000000"/>
            </a:solidFill>
            <a:miter lim="800000"/>
            <a:headEnd/>
            <a:tailEnd/>
          </a:ln>
        </p:spPr>
        <p:txBody>
          <a:bodyPr vert="horz" wrap="square" lIns="91440" tIns="0" rIns="91440" bIns="45720" numCol="1" anchor="t" anchorCtr="0" compatLnSpc="1">
            <a:prstTxWarp prst="textNoShape">
              <a:avLst/>
            </a:prstTxWarp>
          </a:bodyPr>
          <a:lstStyle/>
          <a:p>
            <a:pPr lvl="0" algn="ctr" fontAlgn="base">
              <a:spcBef>
                <a:spcPct val="0"/>
              </a:spcBef>
              <a:spcAft>
                <a:spcPct val="0"/>
              </a:spcAft>
            </a:pPr>
            <a:r>
              <a:rPr kumimoji="0" lang="en-US" sz="1200" b="0" i="0" u="none" strike="noStrike" cap="none" normalizeH="0" baseline="0" dirty="0" smtClean="0">
                <a:ln>
                  <a:noFill/>
                </a:ln>
                <a:solidFill>
                  <a:schemeClr val="tx1"/>
                </a:solidFill>
                <a:effectLst/>
                <a:latin typeface="Calibri" pitchFamily="34" charset="0"/>
              </a:rPr>
              <a:t>SWiFT</a:t>
            </a:r>
            <a:endParaRPr kumimoji="0" lang="en-US" sz="1200" b="0" i="0" u="none" strike="noStrike" cap="none" normalizeH="0" baseline="0" dirty="0" smtClean="0">
              <a:ln>
                <a:noFill/>
              </a:ln>
              <a:solidFill>
                <a:schemeClr val="tx1"/>
              </a:solidFill>
              <a:effectLst/>
              <a:latin typeface="Arial" pitchFamily="34" charset="0"/>
            </a:endParaRPr>
          </a:p>
          <a:p>
            <a:endParaRPr lang="en-US" sz="1000" dirty="0"/>
          </a:p>
        </p:txBody>
      </p:sp>
      <p:grpSp>
        <p:nvGrpSpPr>
          <p:cNvPr id="158" name="Group 198"/>
          <p:cNvGrpSpPr/>
          <p:nvPr/>
        </p:nvGrpSpPr>
        <p:grpSpPr>
          <a:xfrm>
            <a:off x="2231183" y="2218621"/>
            <a:ext cx="229225" cy="376643"/>
            <a:chOff x="7750175" y="3990975"/>
            <a:chExt cx="128588" cy="219075"/>
          </a:xfrm>
        </p:grpSpPr>
        <p:sp>
          <p:nvSpPr>
            <p:cNvPr id="159" name="AutoShape 53"/>
            <p:cNvSpPr>
              <a:spLocks noChangeArrowheads="1"/>
            </p:cNvSpPr>
            <p:nvPr/>
          </p:nvSpPr>
          <p:spPr bwMode="auto">
            <a:xfrm rot="10800000">
              <a:off x="7750175" y="3990975"/>
              <a:ext cx="128588" cy="111125"/>
            </a:xfrm>
            <a:prstGeom prst="triangle">
              <a:avLst>
                <a:gd name="adj" fmla="val 500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60" name="AutoShape 55"/>
            <p:cNvCxnSpPr>
              <a:cxnSpLocks noChangeShapeType="1"/>
            </p:cNvCxnSpPr>
            <p:nvPr/>
          </p:nvCxnSpPr>
          <p:spPr bwMode="auto">
            <a:xfrm flipV="1">
              <a:off x="7813675" y="4102100"/>
              <a:ext cx="0" cy="107950"/>
            </a:xfrm>
            <a:prstGeom prst="straightConnector1">
              <a:avLst/>
            </a:prstGeom>
            <a:noFill/>
            <a:ln w="9525">
              <a:solidFill>
                <a:srgbClr val="000000"/>
              </a:solidFill>
              <a:round/>
              <a:headEnd/>
              <a:tailEnd/>
            </a:ln>
          </p:spPr>
        </p:cxnSp>
      </p:grpSp>
      <p:pic>
        <p:nvPicPr>
          <p:cNvPr id="161" name="Picture 3"/>
          <p:cNvPicPr>
            <a:picLocks noChangeAspect="1" noChangeArrowheads="1"/>
          </p:cNvPicPr>
          <p:nvPr/>
        </p:nvPicPr>
        <p:blipFill>
          <a:blip r:embed="rId9" cstate="print"/>
          <a:srcRect/>
          <a:stretch>
            <a:fillRect/>
          </a:stretch>
        </p:blipFill>
        <p:spPr bwMode="auto">
          <a:xfrm>
            <a:off x="6934200" y="1981200"/>
            <a:ext cx="2133600" cy="3895725"/>
          </a:xfrm>
          <a:prstGeom prst="rect">
            <a:avLst/>
          </a:prstGeom>
          <a:noFill/>
          <a:ln w="9525">
            <a:noFill/>
            <a:miter lim="800000"/>
            <a:headEnd/>
            <a:tailEnd/>
          </a:ln>
        </p:spPr>
      </p:pic>
      <p:sp>
        <p:nvSpPr>
          <p:cNvPr id="162" name="Rectangle 161"/>
          <p:cNvSpPr/>
          <p:nvPr/>
        </p:nvSpPr>
        <p:spPr bwMode="auto">
          <a:xfrm>
            <a:off x="228600" y="2286000"/>
            <a:ext cx="7239000" cy="1752600"/>
          </a:xfrm>
          <a:prstGeom prst="rect">
            <a:avLst/>
          </a:prstGeom>
          <a:solidFill>
            <a:schemeClr val="accent3">
              <a:lumMod val="85000"/>
            </a:schemeClr>
          </a:solidFill>
          <a:ln w="9525" cap="flat" cmpd="sng" algn="ctr">
            <a:solidFill>
              <a:schemeClr val="tx1"/>
            </a:solidFill>
            <a:prstDash val="dash"/>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Providing reusable services was not enough, We needed</a:t>
            </a:r>
            <a:r>
              <a:rPr kumimoji="0" lang="en-US" sz="1800" b="0" i="0" u="none" strike="noStrike" cap="none" normalizeH="0" dirty="0" smtClean="0">
                <a:ln>
                  <a:noFill/>
                </a:ln>
                <a:solidFill>
                  <a:schemeClr val="tx1"/>
                </a:solidFill>
                <a:effectLst/>
                <a:latin typeface="Arial" charset="0"/>
              </a:rPr>
              <a:t> this domain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dirty="0" smtClean="0">
                <a:ln>
                  <a:noFill/>
                </a:ln>
                <a:solidFill>
                  <a:schemeClr val="tx1"/>
                </a:solidFill>
                <a:effectLst/>
                <a:latin typeface="Arial" charset="0"/>
              </a:rPr>
              <a:t>specific layer  for  SORASCS</a:t>
            </a:r>
            <a:endParaRPr kumimoji="0" lang="en-US" sz="1800" b="0" i="0" u="none" strike="noStrike" cap="none" normalizeH="0" baseline="0" dirty="0" smtClean="0">
              <a:ln>
                <a:noFill/>
              </a:ln>
              <a:solidFill>
                <a:schemeClr val="tx1"/>
              </a:solidFill>
              <a:effectLst/>
              <a:latin typeface="Arial" charset="0"/>
            </a:endParaRPr>
          </a:p>
        </p:txBody>
      </p:sp>
      <p:sp>
        <p:nvSpPr>
          <p:cNvPr id="163" name="Rectangle 162"/>
          <p:cNvSpPr/>
          <p:nvPr/>
        </p:nvSpPr>
        <p:spPr>
          <a:xfrm>
            <a:off x="7114907" y="1219200"/>
            <a:ext cx="1800493" cy="369332"/>
          </a:xfrm>
          <a:prstGeom prst="rect">
            <a:avLst/>
          </a:prstGeom>
        </p:spPr>
        <p:txBody>
          <a:bodyPr wrap="none">
            <a:spAutoFit/>
          </a:bodyPr>
          <a:lstStyle/>
          <a:p>
            <a:r>
              <a:rPr lang="en-US" kern="0" dirty="0" smtClean="0">
                <a:solidFill>
                  <a:srgbClr val="C00000"/>
                </a:solidFill>
              </a:rPr>
              <a:t>[Schmerl, 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ox(in)">
                                      <p:cBhvr>
                                        <p:cTn id="7"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sz="2000" dirty="0" smtClean="0"/>
              <a:t>End User Software Engineering is an emerging field and seems to have a great potential to positively affect the lives of millions of end users.</a:t>
            </a:r>
          </a:p>
          <a:p>
            <a:endParaRPr lang="en-US" sz="1500" dirty="0" smtClean="0"/>
          </a:p>
          <a:p>
            <a:r>
              <a:rPr lang="en-US" sz="2000" dirty="0" smtClean="0"/>
              <a:t>Some great work has been done by researchers for users using spreadsheets and similar software. However, there are other open areas that need further exploration.</a:t>
            </a:r>
          </a:p>
          <a:p>
            <a:endParaRPr lang="en-US" sz="1500" dirty="0" smtClean="0"/>
          </a:p>
          <a:p>
            <a:r>
              <a:rPr lang="en-US" sz="2000" dirty="0" smtClean="0"/>
              <a:t>There continues to be a process tension between:</a:t>
            </a:r>
          </a:p>
          <a:p>
            <a:pPr lvl="1"/>
            <a:r>
              <a:rPr lang="en-US" sz="1600" dirty="0" smtClean="0"/>
              <a:t>“opportunism” as shown by end users, and </a:t>
            </a:r>
          </a:p>
          <a:p>
            <a:pPr lvl="1"/>
            <a:r>
              <a:rPr lang="en-US" sz="1600" dirty="0" smtClean="0"/>
              <a:t>“systematic process” as defined by Software Engineering </a:t>
            </a:r>
          </a:p>
          <a:p>
            <a:pPr>
              <a:buNone/>
            </a:pPr>
            <a:r>
              <a:rPr lang="en-US" sz="2000" dirty="0" smtClean="0"/>
              <a:t>	Researchers still need to figure out a way to resolve that.</a:t>
            </a:r>
          </a:p>
          <a:p>
            <a:endParaRPr lang="en-US" sz="2000" dirty="0" smtClean="0"/>
          </a:p>
          <a:p>
            <a:r>
              <a:rPr lang="en-US" sz="2000" dirty="0" smtClean="0"/>
              <a:t>Perhaps the community still needs a better answer to the question: “If you build it, will they come?”</a:t>
            </a:r>
          </a:p>
          <a:p>
            <a:pPr>
              <a:buNone/>
            </a:pPr>
            <a:endParaRPr lang="en-US" sz="2000" dirty="0" smtClean="0"/>
          </a:p>
          <a:p>
            <a:pPr lvl="1"/>
            <a:endParaRPr lang="en-US" sz="16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42</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2743200"/>
            <a:ext cx="5181600" cy="1905000"/>
          </a:xfrm>
        </p:spPr>
        <p:txBody>
          <a:bodyPr/>
          <a:lstStyle/>
          <a:p>
            <a:pPr>
              <a:buNone/>
            </a:pPr>
            <a:r>
              <a:rPr lang="en-US" sz="5400" dirty="0" smtClean="0"/>
              <a:t>Thank You !!</a:t>
            </a:r>
            <a:endParaRPr lang="en-US" sz="54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43</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Font typeface="+mj-lt"/>
              <a:buAutoNum type="arabicPeriod"/>
            </a:pPr>
            <a:r>
              <a:rPr lang="en-US" sz="1200" dirty="0" smtClean="0"/>
              <a:t>Stephen G. Powell, Kenneth R. Baker, Barry Lawson (2007-12-01). "A Critical Review of the Literature on Spreadsheet Errors". http://mba.tuck.dartmouth.edu/spreadsheet/product_pubs.html. Retrieved 2008-04-18. </a:t>
            </a:r>
          </a:p>
          <a:p>
            <a:pPr>
              <a:buFont typeface="+mj-lt"/>
              <a:buAutoNum type="arabicPeriod"/>
            </a:pPr>
            <a:r>
              <a:rPr lang="en-US" sz="1200" dirty="0" smtClean="0"/>
              <a:t>K</a:t>
            </a:r>
            <a:r>
              <a:rPr lang="en-US" sz="1200" dirty="0" smtClean="0"/>
              <a:t>. T. Stolee and S. Elbaum, "Refactoring Pipe-like Mashups for End User Programmers," International Conference on Software Engineering (ICSE), Honolulu, Hawaii, May 2011. to appear. </a:t>
            </a:r>
          </a:p>
          <a:p>
            <a:pPr>
              <a:buFont typeface="+mj-lt"/>
              <a:buAutoNum type="arabicPeriod"/>
            </a:pPr>
            <a:r>
              <a:rPr lang="en-US" sz="1200" dirty="0" smtClean="0"/>
              <a:t>Karen </a:t>
            </a:r>
            <a:r>
              <a:rPr lang="en-US" sz="1200" dirty="0" smtClean="0"/>
              <a:t>Rothermel, Curtis Cook, Margaret Burnett, Justin Schonfeld, Thomas Green, and Gregg Rothermel, "WYSIWYT  Testing  in  the  Spreadsheet  Paradigm:  An  Empirical  Evaluation",  International  Conference  on  Software  Engineering,  Limerick,  Ireland,  230-239, June 2000.</a:t>
            </a:r>
          </a:p>
          <a:p>
            <a:pPr>
              <a:buFont typeface="+mj-lt"/>
              <a:buAutoNum type="arabicPeriod"/>
            </a:pPr>
            <a:r>
              <a:rPr lang="en-US" sz="1200" dirty="0" smtClean="0"/>
              <a:t>Christopher </a:t>
            </a:r>
            <a:r>
              <a:rPr lang="en-US" sz="1200" dirty="0" smtClean="0"/>
              <a:t>Scaffidi, Mary Shaw, Brad A. Myers: Estimating the Numbers of End Users and End User Programmers. VL/HCC 2005: 207-214</a:t>
            </a:r>
          </a:p>
          <a:p>
            <a:pPr>
              <a:buFont typeface="+mj-lt"/>
              <a:buAutoNum type="arabicPeriod"/>
            </a:pPr>
            <a:r>
              <a:rPr lang="en-US" sz="1200" dirty="0" smtClean="0"/>
              <a:t>Ko</a:t>
            </a:r>
            <a:r>
              <a:rPr lang="en-US" sz="1200" dirty="0" smtClean="0"/>
              <a:t>, A. J., Abraham R., Beckwith L., Blackwell A., Burnett M.M., Erwig M., Scaffidi C., Lawrence J., Lieberman H., Myers B.A., Rosson M.B., Rothermel G., Shaw M. and Wiedenbeck S. (in press). The State of the Art in End-User Software Engineering, ACM Computing Surveys, to appear. </a:t>
            </a:r>
          </a:p>
          <a:p>
            <a:pPr>
              <a:buFont typeface="+mj-lt"/>
              <a:buAutoNum type="arabicPeriod"/>
            </a:pPr>
            <a:r>
              <a:rPr lang="en-US" sz="1200" dirty="0" smtClean="0"/>
              <a:t>Ko</a:t>
            </a:r>
            <a:r>
              <a:rPr lang="en-US" sz="1200" dirty="0" smtClean="0"/>
              <a:t>, A. J., Abraham R., Beckwith L., Blackwell A., Burnett M.M., Erwig M., Scaffidi C., Lawrence J., Lieberman H., Myers B.A., Rosson M.B., Rothermel G., Shaw M. and Wiedenbeck S. (in press). The State of the Art in End-User Software Engineering, ACM Computing Surveys, to appear. </a:t>
            </a:r>
          </a:p>
          <a:p>
            <a:pPr>
              <a:buFont typeface="+mj-lt"/>
              <a:buAutoNum type="arabicPeriod"/>
            </a:pPr>
            <a:r>
              <a:rPr lang="en-US" sz="1200" dirty="0" smtClean="0"/>
              <a:t>Maria </a:t>
            </a:r>
            <a:r>
              <a:rPr lang="en-US" sz="1200" dirty="0" smtClean="0"/>
              <a:t>Francesca Costabile, Daniela </a:t>
            </a:r>
            <a:r>
              <a:rPr lang="en-US" sz="1200" dirty="0" err="1" smtClean="0"/>
              <a:t>Fogli</a:t>
            </a:r>
            <a:r>
              <a:rPr lang="en-US" sz="1200" dirty="0" smtClean="0"/>
              <a:t>, </a:t>
            </a:r>
            <a:r>
              <a:rPr lang="en-US" sz="1200" dirty="0" err="1" smtClean="0"/>
              <a:t>Piero</a:t>
            </a:r>
            <a:r>
              <a:rPr lang="en-US" sz="1200" dirty="0" smtClean="0"/>
              <a:t> </a:t>
            </a:r>
            <a:r>
              <a:rPr lang="en-US" sz="1200" dirty="0" err="1" smtClean="0"/>
              <a:t>Mussio</a:t>
            </a:r>
            <a:r>
              <a:rPr lang="en-US" sz="1200" dirty="0" smtClean="0"/>
              <a:t>, Antonio </a:t>
            </a:r>
            <a:r>
              <a:rPr lang="en-US" sz="1200" dirty="0" err="1" smtClean="0"/>
              <a:t>Piccinno</a:t>
            </a:r>
            <a:r>
              <a:rPr lang="en-US" sz="1200" dirty="0" smtClean="0"/>
              <a:t>. End-user development: the software shaping workshop approach. In Lieberman, H., </a:t>
            </a:r>
            <a:r>
              <a:rPr lang="en-US" sz="1200" dirty="0" err="1" smtClean="0"/>
              <a:t>Paternò</a:t>
            </a:r>
            <a:r>
              <a:rPr lang="en-US" sz="1200" dirty="0" smtClean="0"/>
              <a:t>, F., </a:t>
            </a:r>
            <a:r>
              <a:rPr lang="en-US" sz="1200" dirty="0" err="1" smtClean="0"/>
              <a:t>Wulf</a:t>
            </a:r>
            <a:r>
              <a:rPr lang="en-US" sz="1200" dirty="0" smtClean="0"/>
              <a:t>, V. (</a:t>
            </a:r>
            <a:r>
              <a:rPr lang="en-US" sz="1200" dirty="0" err="1" smtClean="0"/>
              <a:t>Eds</a:t>
            </a:r>
            <a:r>
              <a:rPr lang="en-US" sz="1200" dirty="0" smtClean="0"/>
              <a:t>) (2004) End User Development - Empowering People to Flexibly Employ Advanced Information and Communication Technology, © 2004 </a:t>
            </a:r>
            <a:r>
              <a:rPr lang="en-US" sz="1200" dirty="0" err="1" smtClean="0"/>
              <a:t>Kluwer</a:t>
            </a:r>
            <a:r>
              <a:rPr lang="en-US" sz="1200" dirty="0" smtClean="0"/>
              <a:t> Academic Publishers, Dordrecht, The Netherlands.</a:t>
            </a:r>
          </a:p>
          <a:p>
            <a:pPr>
              <a:buFont typeface="+mj-lt"/>
              <a:buAutoNum type="arabicPeriod"/>
            </a:pPr>
            <a:r>
              <a:rPr lang="en-US" sz="1200" dirty="0" smtClean="0"/>
              <a:t>Blackwell</a:t>
            </a:r>
            <a:r>
              <a:rPr lang="en-US" sz="1200" dirty="0" smtClean="0"/>
              <a:t>, A.F. 2006. Gender in domestic programming: From </a:t>
            </a:r>
            <a:r>
              <a:rPr lang="en-US" sz="1200" dirty="0" err="1" smtClean="0"/>
              <a:t>bricolage</a:t>
            </a:r>
            <a:r>
              <a:rPr lang="en-US" sz="1200" dirty="0" smtClean="0"/>
              <a:t> to séances </a:t>
            </a:r>
            <a:r>
              <a:rPr lang="en-US" sz="1200" dirty="0" err="1" smtClean="0"/>
              <a:t>d'essayage</a:t>
            </a:r>
            <a:r>
              <a:rPr lang="en-US" sz="1200" dirty="0" smtClean="0"/>
              <a:t>. Presentation</a:t>
            </a:r>
          </a:p>
          <a:p>
            <a:pPr>
              <a:buFont typeface="+mj-lt"/>
              <a:buAutoNum type="arabicPeriod"/>
            </a:pPr>
            <a:r>
              <a:rPr lang="en-US" sz="1200" dirty="0" smtClean="0"/>
              <a:t>at CHI Workshop on End User Software Engineering.</a:t>
            </a:r>
          </a:p>
          <a:p>
            <a:pPr>
              <a:buFont typeface="+mj-lt"/>
              <a:buAutoNum type="arabicPeriod"/>
            </a:pPr>
            <a:r>
              <a:rPr lang="en-US" sz="1200" dirty="0" smtClean="0"/>
              <a:t>Andrew </a:t>
            </a:r>
            <a:r>
              <a:rPr lang="en-US" sz="1200" dirty="0" smtClean="0"/>
              <a:t>J. Ko, Robert </a:t>
            </a:r>
            <a:r>
              <a:rPr lang="en-US" sz="1200" dirty="0" err="1" smtClean="0"/>
              <a:t>DeLine</a:t>
            </a:r>
            <a:r>
              <a:rPr lang="en-US" sz="1200" dirty="0" smtClean="0"/>
              <a:t>, Gina </a:t>
            </a:r>
            <a:r>
              <a:rPr lang="en-US" sz="1200" dirty="0" err="1" smtClean="0"/>
              <a:t>Venolia</a:t>
            </a:r>
            <a:r>
              <a:rPr lang="en-US" sz="1200" dirty="0" smtClean="0"/>
              <a:t>: Information Needs in Collocated Software Development Teams. ICSE 2007: 344-353</a:t>
            </a:r>
          </a:p>
          <a:p>
            <a:pPr>
              <a:buFont typeface="+mj-lt"/>
              <a:buAutoNum type="arabicPeriod"/>
            </a:pPr>
            <a:endParaRPr lang="en-US" sz="12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44</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Font typeface="+mj-lt"/>
              <a:buAutoNum type="arabicPeriod" startAt="11"/>
            </a:pPr>
            <a:r>
              <a:rPr lang="en-US" sz="1200" dirty="0" smtClean="0"/>
              <a:t>Gorb, P, and Dumas, A. 1987. ‘Silent Design’, Design Studies, 8, 150-156.</a:t>
            </a:r>
          </a:p>
          <a:p>
            <a:pPr>
              <a:buFont typeface="+mj-lt"/>
              <a:buAutoNum type="arabicPeriod" startAt="11"/>
            </a:pPr>
            <a:r>
              <a:rPr lang="en-US" sz="1200" dirty="0" smtClean="0"/>
              <a:t>Ronen </a:t>
            </a:r>
            <a:r>
              <a:rPr lang="en-US" sz="1200" dirty="0" smtClean="0"/>
              <a:t>B. AND </a:t>
            </a:r>
            <a:r>
              <a:rPr lang="en-US" sz="1200" dirty="0" err="1" smtClean="0"/>
              <a:t>Palley</a:t>
            </a:r>
            <a:r>
              <a:rPr lang="en-US" sz="1200" dirty="0" smtClean="0"/>
              <a:t> M.A., Lucas Jr. H.C. 1989. Spreadsheet analysis and design, Communications of the ACM, 32(1):84-93.</a:t>
            </a:r>
          </a:p>
          <a:p>
            <a:pPr>
              <a:buFont typeface="+mj-lt"/>
              <a:buAutoNum type="arabicPeriod" startAt="11"/>
            </a:pPr>
            <a:r>
              <a:rPr lang="en-US" sz="1200" dirty="0" smtClean="0"/>
              <a:t>Powell </a:t>
            </a:r>
            <a:r>
              <a:rPr lang="en-US" sz="1200" dirty="0" smtClean="0"/>
              <a:t>S. G. and Baker K.R. 2004. The Art of Modeling with Spreadsheets: Management Science, Spreadsheet</a:t>
            </a:r>
          </a:p>
          <a:p>
            <a:pPr>
              <a:buFont typeface="+mj-lt"/>
              <a:buAutoNum type="arabicPeriod" startAt="11"/>
            </a:pPr>
            <a:r>
              <a:rPr lang="en-US" sz="1200" dirty="0" smtClean="0"/>
              <a:t>Engineering, and Modeling Craft, Wiley.</a:t>
            </a:r>
          </a:p>
          <a:p>
            <a:pPr>
              <a:buFont typeface="+mj-lt"/>
              <a:buAutoNum type="arabicPeriod" startAt="11"/>
            </a:pPr>
            <a:r>
              <a:rPr lang="en-US" sz="1200" dirty="0" smtClean="0"/>
              <a:t>Wolber </a:t>
            </a:r>
            <a:r>
              <a:rPr lang="en-US" sz="1200" dirty="0" smtClean="0"/>
              <a:t>D., Su Y., Chiang Y.T. 2002. Designing dynamic web pages and persistence in the WYSIWYG interface. International Conference on Intelligent User Interfaces, San Francisco, California, USA, January, 228-229.</a:t>
            </a:r>
          </a:p>
          <a:p>
            <a:pPr>
              <a:buFont typeface="+mj-lt"/>
              <a:buAutoNum type="arabicPeriod" startAt="11"/>
            </a:pPr>
            <a:r>
              <a:rPr lang="en-US" sz="1200" dirty="0" smtClean="0"/>
              <a:t>Rode </a:t>
            </a:r>
            <a:r>
              <a:rPr lang="en-US" sz="1200" dirty="0" smtClean="0"/>
              <a:t>J., </a:t>
            </a:r>
            <a:r>
              <a:rPr lang="en-US" sz="1200" dirty="0" err="1" smtClean="0"/>
              <a:t>Bhardwaj</a:t>
            </a:r>
            <a:r>
              <a:rPr lang="en-US" sz="1200" dirty="0" smtClean="0"/>
              <a:t> Y, Perez-Quinones M.A, Rosson M.B, and </a:t>
            </a:r>
            <a:r>
              <a:rPr lang="en-US" sz="1200" dirty="0" err="1" smtClean="0"/>
              <a:t>Howarth</a:t>
            </a:r>
            <a:r>
              <a:rPr lang="en-US" sz="1200" dirty="0" smtClean="0"/>
              <a:t> J. 2005. As easy as “Click”: End-user web engineering. International Conference on Web Engineering, Sydney, Australia, July, 478-488.</a:t>
            </a:r>
          </a:p>
          <a:p>
            <a:pPr>
              <a:buFont typeface="+mj-lt"/>
              <a:buAutoNum type="arabicPeriod" startAt="11"/>
            </a:pPr>
            <a:r>
              <a:rPr lang="en-US" sz="1200" dirty="0" smtClean="0"/>
              <a:t>Wong</a:t>
            </a:r>
            <a:r>
              <a:rPr lang="en-US" sz="1200" dirty="0" smtClean="0"/>
              <a:t>, J. and Hong J.I. 2007. Making mashups with Marmite: Re-purposing web content through end-user programming. Proceedings of ACM Conference on Human Factors in Computing Systems.</a:t>
            </a:r>
          </a:p>
          <a:p>
            <a:pPr>
              <a:buFont typeface="+mj-lt"/>
              <a:buAutoNum type="arabicPeriod" startAt="11"/>
            </a:pPr>
            <a:r>
              <a:rPr lang="en-US" sz="1200" dirty="0" smtClean="0"/>
              <a:t>Christian </a:t>
            </a:r>
            <a:r>
              <a:rPr lang="en-US" sz="1200" dirty="0" err="1" smtClean="0"/>
              <a:t>Dörner</a:t>
            </a:r>
            <a:r>
              <a:rPr lang="en-US" sz="1200" dirty="0" smtClean="0"/>
              <a:t>, </a:t>
            </a:r>
            <a:r>
              <a:rPr lang="en-US" sz="1200" dirty="0" err="1" smtClean="0"/>
              <a:t>Volkmar</a:t>
            </a:r>
            <a:r>
              <a:rPr lang="en-US" sz="1200" dirty="0" smtClean="0"/>
              <a:t> </a:t>
            </a:r>
            <a:r>
              <a:rPr lang="en-US" sz="1200" dirty="0" err="1" smtClean="0"/>
              <a:t>Pipek</a:t>
            </a:r>
            <a:r>
              <a:rPr lang="en-US" sz="1200" dirty="0" smtClean="0"/>
              <a:t>, Markus Won: Supporting expertise awareness: finding out what others know. CHIMIT 2007: 9</a:t>
            </a:r>
          </a:p>
          <a:p>
            <a:pPr>
              <a:buFont typeface="+mj-lt"/>
              <a:buAutoNum type="arabicPeriod" startAt="11"/>
            </a:pPr>
            <a:r>
              <a:rPr lang="en-US" sz="1200" dirty="0" smtClean="0"/>
              <a:t>Christopher </a:t>
            </a:r>
            <a:r>
              <a:rPr lang="en-US" sz="1200" dirty="0" smtClean="0"/>
              <a:t>Scaffidi, Christopher Bogart, Margaret M. Burnett, Allen </a:t>
            </a:r>
            <a:r>
              <a:rPr lang="en-US" sz="1200" dirty="0" err="1" smtClean="0"/>
              <a:t>Cypher</a:t>
            </a:r>
            <a:r>
              <a:rPr lang="en-US" sz="1200" dirty="0" smtClean="0"/>
              <a:t>, Brad A. Myers, Mary Shaw: Predicting reuse of end-user web macro scripts. VL/HCC 2009: 93-100</a:t>
            </a:r>
          </a:p>
          <a:p>
            <a:pPr>
              <a:buFont typeface="+mj-lt"/>
              <a:buAutoNum type="arabicPeriod" startAt="11"/>
            </a:pPr>
            <a:r>
              <a:rPr lang="en-US" sz="1200" dirty="0" err="1" smtClean="0"/>
              <a:t>Teasley</a:t>
            </a:r>
            <a:r>
              <a:rPr lang="en-US" sz="1200" dirty="0" smtClean="0"/>
              <a:t> </a:t>
            </a:r>
            <a:r>
              <a:rPr lang="en-US" sz="1200" dirty="0" smtClean="0"/>
              <a:t>B. and Leventhal L. 1994. Why software testing is sometimes ineffective: Two applied studies of positive test strategy. Journal of Applied Psychology 79(1), 142-155.</a:t>
            </a:r>
          </a:p>
          <a:p>
            <a:pPr>
              <a:buFont typeface="+mj-lt"/>
              <a:buAutoNum type="arabicPeriod" startAt="11"/>
            </a:pPr>
            <a:r>
              <a:rPr lang="en-US" sz="1200" dirty="0" smtClean="0"/>
              <a:t>Joseph </a:t>
            </a:r>
            <a:r>
              <a:rPr lang="en-US" sz="1200" dirty="0" smtClean="0"/>
              <a:t>Lawrance, Steven Clarke, Margaret M. Burnett, Gregg Rothermel: How Well Do Professional Developers Test with Code Coverage Visualizations? An Empirical Study. VL/HCC 2005: 53-60</a:t>
            </a:r>
          </a:p>
          <a:p>
            <a:pPr>
              <a:buFont typeface="+mj-lt"/>
              <a:buAutoNum type="arabicPeriod" startAt="11"/>
            </a:pPr>
            <a:r>
              <a:rPr lang="en-US" sz="1200" dirty="0" smtClean="0"/>
              <a:t>Panko </a:t>
            </a:r>
            <a:r>
              <a:rPr lang="en-US" sz="1200" dirty="0" smtClean="0"/>
              <a:t>R. 1998. What we know about spreadsheet errors. Journal of End User Computing, 2, 15–21.</a:t>
            </a:r>
          </a:p>
          <a:p>
            <a:pPr>
              <a:buFont typeface="+mj-lt"/>
              <a:buAutoNum type="arabicPeriod" startAt="11"/>
            </a:pPr>
            <a:r>
              <a:rPr lang="en-US" sz="1200" dirty="0" smtClean="0"/>
              <a:t>Hendry</a:t>
            </a:r>
            <a:r>
              <a:rPr lang="en-US" sz="1200" dirty="0" smtClean="0"/>
              <a:t>, D. G. and Green, T. R. G. 1994. Creating, comprehending, and explaining spreadsheets: A cognitive interpretation of what discretionary users think of the spreadsheet model. International Journal of Human-Computer Studies, 40(6), 1033-1065.</a:t>
            </a:r>
            <a:endParaRPr lang="en-US" sz="1200" dirty="0" smtClean="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45</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pPr>
              <a:buFont typeface="+mj-lt"/>
              <a:buAutoNum type="arabicPeriod" startAt="24"/>
            </a:pPr>
            <a:r>
              <a:rPr lang="en-US" sz="1200" dirty="0" smtClean="0"/>
              <a:t>Ruthruff J., Burnett M., and Rothermel G. 2005. An empirical study of fault localization for end-user programmers. International Conference on Software Engineering, St. Louis, Missouri, May, 352-361.</a:t>
            </a:r>
          </a:p>
          <a:p>
            <a:pPr>
              <a:buFont typeface="+mj-lt"/>
              <a:buAutoNum type="arabicPeriod" startAt="24"/>
            </a:pPr>
            <a:r>
              <a:rPr lang="en-US" sz="1200" dirty="0" err="1" smtClean="0"/>
              <a:t>Phalgune</a:t>
            </a:r>
            <a:r>
              <a:rPr lang="en-US" sz="1200" dirty="0" smtClean="0"/>
              <a:t> </a:t>
            </a:r>
            <a:r>
              <a:rPr lang="en-US" sz="1200" dirty="0" smtClean="0"/>
              <a:t>A., Kissinger C., Burnett M., Cook C., Beckwith L., and Ruthruff J.R. 2005. Garbage in, garbage out? An empirical look at oracle mistakes by end-user programmers. IEEE Symposium on Visual Languages and Human-Centric Computing, Dallas, TX, September, 45-52.</a:t>
            </a:r>
          </a:p>
          <a:p>
            <a:pPr>
              <a:buFont typeface="+mj-lt"/>
              <a:buAutoNum type="arabicPeriod" startAt="24"/>
            </a:pPr>
            <a:r>
              <a:rPr lang="en-US" sz="1200" dirty="0" smtClean="0"/>
              <a:t>Rothermel </a:t>
            </a:r>
            <a:r>
              <a:rPr lang="en-US" sz="1200" dirty="0" smtClean="0"/>
              <a:t>G., Burnett M., LI L., Dupuis C. and </a:t>
            </a:r>
            <a:r>
              <a:rPr lang="en-US" sz="1200" dirty="0" err="1" smtClean="0"/>
              <a:t>Sheretov</a:t>
            </a:r>
            <a:r>
              <a:rPr lang="en-US" sz="1200" dirty="0" smtClean="0"/>
              <a:t> A. 2001. A Methodology for testing spreadsheets. ACM Transactions on Software Engineering Methodologies, 10(1), 110-147.</a:t>
            </a:r>
          </a:p>
          <a:p>
            <a:pPr>
              <a:buFont typeface="+mj-lt"/>
              <a:buAutoNum type="arabicPeriod" startAt="24"/>
            </a:pPr>
            <a:r>
              <a:rPr lang="en-US" sz="1200" dirty="0" smtClean="0"/>
              <a:t>Vijay </a:t>
            </a:r>
            <a:r>
              <a:rPr lang="en-US" sz="1200" dirty="0" smtClean="0"/>
              <a:t>B. Krishna, Curtis R. Cook, Daniel Keller, Joshua Cantrell, Chris S. Wallace, Margaret M. Burnett, Gregg Rothermel: Incorporating Incremental Validation and Impact Analysis into Spreadsheet Maintenance: An Empirical Study. ICSM 2001: 72-81</a:t>
            </a:r>
          </a:p>
          <a:p>
            <a:pPr>
              <a:buFont typeface="+mj-lt"/>
              <a:buAutoNum type="arabicPeriod" startAt="24"/>
            </a:pPr>
            <a:r>
              <a:rPr lang="en-US" sz="1200" dirty="0" smtClean="0"/>
              <a:t>Umarji</a:t>
            </a:r>
            <a:r>
              <a:rPr lang="en-US" sz="1200" dirty="0" smtClean="0"/>
              <a:t>,  M.,  Pohl,  M.,  Seaman,  C.,  Koru,  A.  G.,  and  Liu,  H. 2008. Teaching software engineering to end-users. International Workshop on End-User Software Engineering, Leipzig, Germany, May 40-42. </a:t>
            </a:r>
          </a:p>
          <a:p>
            <a:pPr>
              <a:buFont typeface="+mj-lt"/>
              <a:buAutoNum type="arabicPeriod" startAt="24"/>
            </a:pPr>
            <a:r>
              <a:rPr lang="en-US" sz="1200" dirty="0" smtClean="0"/>
              <a:t>Margaret </a:t>
            </a:r>
            <a:r>
              <a:rPr lang="en-US" sz="1200" dirty="0" smtClean="0"/>
              <a:t>M. Burnett, Scott D. Fleming, </a:t>
            </a:r>
            <a:r>
              <a:rPr lang="en-US" sz="1200" dirty="0" err="1" smtClean="0"/>
              <a:t>Shamsi</a:t>
            </a:r>
            <a:r>
              <a:rPr lang="en-US" sz="1200" dirty="0" smtClean="0"/>
              <a:t> </a:t>
            </a:r>
            <a:r>
              <a:rPr lang="en-US" sz="1200" dirty="0" err="1" smtClean="0"/>
              <a:t>Iqbal</a:t>
            </a:r>
            <a:r>
              <a:rPr lang="en-US" sz="1200" dirty="0" smtClean="0"/>
              <a:t>, Gina </a:t>
            </a:r>
            <a:r>
              <a:rPr lang="en-US" sz="1200" dirty="0" err="1" smtClean="0"/>
              <a:t>Venolia</a:t>
            </a:r>
            <a:r>
              <a:rPr lang="en-US" sz="1200" dirty="0" smtClean="0"/>
              <a:t>, </a:t>
            </a:r>
            <a:r>
              <a:rPr lang="en-US" sz="1200" dirty="0" err="1" smtClean="0"/>
              <a:t>Vidya</a:t>
            </a:r>
            <a:r>
              <a:rPr lang="en-US" sz="1200" dirty="0" smtClean="0"/>
              <a:t> </a:t>
            </a:r>
            <a:r>
              <a:rPr lang="en-US" sz="1200" dirty="0" err="1" smtClean="0"/>
              <a:t>Rajaram</a:t>
            </a:r>
            <a:r>
              <a:rPr lang="en-US" sz="1200" dirty="0" smtClean="0"/>
              <a:t>, </a:t>
            </a:r>
            <a:r>
              <a:rPr lang="en-US" sz="1200" dirty="0" err="1" smtClean="0"/>
              <a:t>Umer</a:t>
            </a:r>
            <a:r>
              <a:rPr lang="en-US" sz="1200" dirty="0" smtClean="0"/>
              <a:t> </a:t>
            </a:r>
            <a:r>
              <a:rPr lang="en-US" sz="1200" dirty="0" err="1" smtClean="0"/>
              <a:t>Farooq</a:t>
            </a:r>
            <a:r>
              <a:rPr lang="en-US" sz="1200" dirty="0" smtClean="0"/>
              <a:t>, </a:t>
            </a:r>
            <a:r>
              <a:rPr lang="en-US" sz="1200" dirty="0" err="1" smtClean="0"/>
              <a:t>Valentina</a:t>
            </a:r>
            <a:r>
              <a:rPr lang="en-US" sz="1200" dirty="0" smtClean="0"/>
              <a:t> </a:t>
            </a:r>
            <a:r>
              <a:rPr lang="en-US" sz="1200" dirty="0" err="1" smtClean="0"/>
              <a:t>Grigoreanu</a:t>
            </a:r>
            <a:r>
              <a:rPr lang="en-US" sz="1200" dirty="0" smtClean="0"/>
              <a:t>, Mary Czerwinski: Gender differences and programming environments: across programming populations. ESEM 2010</a:t>
            </a:r>
          </a:p>
          <a:p>
            <a:pPr>
              <a:buFont typeface="+mj-lt"/>
              <a:buAutoNum type="arabicPeriod" startAt="24"/>
            </a:pPr>
            <a:r>
              <a:rPr lang="en-US" sz="1200" dirty="0" smtClean="0"/>
              <a:t>Margaret </a:t>
            </a:r>
            <a:r>
              <a:rPr lang="en-US" sz="1200" dirty="0" smtClean="0"/>
              <a:t>M. Burnett: What Is End-User Software Engineering and Why Does It Matter? IS-EUD 2009: 15-28</a:t>
            </a:r>
          </a:p>
          <a:p>
            <a:pPr>
              <a:buFont typeface="+mj-lt"/>
              <a:buAutoNum type="arabicPeriod" startAt="24"/>
            </a:pPr>
            <a:r>
              <a:rPr lang="en-US" sz="1200" dirty="0" smtClean="0"/>
              <a:t>Brian </a:t>
            </a:r>
            <a:r>
              <a:rPr lang="en-US" sz="1200" dirty="0" smtClean="0"/>
              <a:t>Bishop, Kevin McDaid: Expert and Novice End-User Spreadsheet Debugging: A Comparative Study of Performance and </a:t>
            </a:r>
            <a:r>
              <a:rPr lang="en-US" sz="1200" dirty="0" err="1" smtClean="0"/>
              <a:t>Behaviour</a:t>
            </a:r>
            <a:r>
              <a:rPr lang="en-US" sz="1200" dirty="0" smtClean="0"/>
              <a:t>. JOEUC 23(2): 57-80 (2011)</a:t>
            </a:r>
          </a:p>
          <a:p>
            <a:pPr>
              <a:buFont typeface="+mj-lt"/>
              <a:buAutoNum type="arabicPeriod" startAt="24"/>
            </a:pPr>
            <a:r>
              <a:rPr lang="en-US" sz="1200" dirty="0" smtClean="0"/>
              <a:t>Scaffidi </a:t>
            </a:r>
            <a:r>
              <a:rPr lang="en-US" sz="1200" dirty="0" smtClean="0"/>
              <a:t>C., Myers B.A., AND Shaw M. 2008. Topes: Reusable abstractions for validating data. International</a:t>
            </a:r>
          </a:p>
          <a:p>
            <a:pPr>
              <a:buFont typeface="+mj-lt"/>
              <a:buAutoNum type="arabicPeriod" startAt="24"/>
            </a:pPr>
            <a:r>
              <a:rPr lang="en-US" sz="1200" dirty="0" smtClean="0"/>
              <a:t>Conference on Software Engineering, Leipzig, Germany, May 2008, 1-10.</a:t>
            </a:r>
          </a:p>
          <a:p>
            <a:pPr>
              <a:buFont typeface="+mj-lt"/>
              <a:buAutoNum type="arabicPeriod" startAt="24"/>
            </a:pPr>
            <a:r>
              <a:rPr lang="en-US" sz="1200" dirty="0" smtClean="0"/>
              <a:t>Rothermel </a:t>
            </a:r>
            <a:r>
              <a:rPr lang="en-US" sz="1200" dirty="0" smtClean="0"/>
              <a:t>G., Burnett M., Li L., </a:t>
            </a:r>
            <a:r>
              <a:rPr lang="en-US" sz="1200" dirty="0" err="1" smtClean="0"/>
              <a:t>Dupis</a:t>
            </a:r>
            <a:r>
              <a:rPr lang="en-US" sz="1200" dirty="0" smtClean="0"/>
              <a:t> C. and </a:t>
            </a:r>
            <a:r>
              <a:rPr lang="en-US" sz="1200" dirty="0" err="1" smtClean="0"/>
              <a:t>Shertov</a:t>
            </a:r>
            <a:r>
              <a:rPr lang="en-US" sz="1200" dirty="0" smtClean="0"/>
              <a:t> A. 2001. A Methodology for testing spreadsheets. ACM Transactions on Software Engineering Methodologies, 10(1), 110-147</a:t>
            </a:r>
            <a:r>
              <a:rPr lang="en-US" sz="1200" dirty="0" smtClean="0"/>
              <a:t>.</a:t>
            </a:r>
          </a:p>
          <a:p>
            <a:pPr>
              <a:buFont typeface="+mj-lt"/>
              <a:buAutoNum type="arabicPeriod" startAt="24"/>
            </a:pPr>
            <a:r>
              <a:rPr lang="en-US" sz="1200" dirty="0" smtClean="0"/>
              <a:t>Bradley Schmerl, David Garlan, Vishal Dwivedi, Michael Bigrigg, and Kathleen M. Carley, SORASCS: A Case Study in SOA-based Platform Design for Socio-Cultural Analysis, ICSE 2011, To Appear</a:t>
            </a: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46</a:t>
            </a:fld>
            <a:endParaRPr lang="en-US" altLang="en-US"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8763000" cy="944562"/>
          </a:xfrm>
        </p:spPr>
        <p:txBody>
          <a:bodyPr/>
          <a:lstStyle/>
          <a:p>
            <a:pPr lvl="1"/>
            <a:r>
              <a:rPr lang="en-US" sz="2800" dirty="0" smtClean="0">
                <a:solidFill>
                  <a:srgbClr val="7C1302"/>
                </a:solidFill>
              </a:rPr>
              <a:t>Who are these End User Programmers (EUPs)?</a:t>
            </a:r>
            <a:r>
              <a:rPr lang="en-US" dirty="0" smtClean="0">
                <a:solidFill>
                  <a:srgbClr val="7C1302"/>
                </a:solidFill>
              </a:rPr>
              <a:t/>
            </a:r>
            <a:br>
              <a:rPr lang="en-US" dirty="0" smtClean="0">
                <a:solidFill>
                  <a:srgbClr val="7C1302"/>
                </a:solidFill>
              </a:rPr>
            </a:br>
            <a:r>
              <a:rPr lang="en-US" sz="1500" b="0" dirty="0" smtClean="0">
                <a:solidFill>
                  <a:srgbClr val="000000"/>
                </a:solidFill>
              </a:rPr>
              <a:t>A large number (millions) of computer users that use spreadsheets like programs for day to day tasks</a:t>
            </a:r>
            <a:endParaRPr lang="en-US" sz="1500" b="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5</a:t>
            </a:fld>
            <a:endParaRPr lang="en-US" altLang="en-US" dirty="0">
              <a:solidFill>
                <a:srgbClr val="000000"/>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1143000" y="1371599"/>
            <a:ext cx="5943600" cy="5133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8458200" cy="1020762"/>
          </a:xfrm>
        </p:spPr>
        <p:txBody>
          <a:bodyPr/>
          <a:lstStyle/>
          <a:p>
            <a:r>
              <a:rPr lang="en-US" sz="2800" dirty="0" smtClean="0">
                <a:solidFill>
                  <a:srgbClr val="7C1302"/>
                </a:solidFill>
              </a:rPr>
              <a:t>Who are these End User Programmers (EUPs)? </a:t>
            </a:r>
            <a:r>
              <a:rPr lang="en-US" dirty="0" smtClean="0">
                <a:solidFill>
                  <a:srgbClr val="7C1302"/>
                </a:solidFill>
              </a:rPr>
              <a:t/>
            </a:r>
            <a:br>
              <a:rPr lang="en-US" dirty="0" smtClean="0">
                <a:solidFill>
                  <a:srgbClr val="7C1302"/>
                </a:solidFill>
              </a:rPr>
            </a:br>
            <a:r>
              <a:rPr lang="en-US" sz="1600" dirty="0" smtClean="0">
                <a:solidFill>
                  <a:schemeClr val="tx1"/>
                </a:solidFill>
              </a:rPr>
              <a:t>Designers: </a:t>
            </a:r>
            <a:r>
              <a:rPr lang="en-US" sz="1600" b="0" dirty="0" smtClean="0">
                <a:solidFill>
                  <a:schemeClr val="tx1"/>
                </a:solidFill>
              </a:rPr>
              <a:t>They build 3D models using drawing tools like Google Sketchup</a:t>
            </a:r>
            <a:endParaRPr lang="en-US" sz="1600" b="0" dirty="0">
              <a:solidFill>
                <a:schemeClr val="tx1"/>
              </a:solidFill>
            </a:endParaRPr>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6</a:t>
            </a:fld>
            <a:endParaRPr lang="en-US" altLang="en-US" dirty="0">
              <a:solidFill>
                <a:srgbClr val="000000"/>
              </a:solidFill>
            </a:endParaRPr>
          </a:p>
        </p:txBody>
      </p:sp>
      <p:pic>
        <p:nvPicPr>
          <p:cNvPr id="7171" name="Picture 3"/>
          <p:cNvPicPr>
            <a:picLocks noGrp="1" noChangeAspect="1" noChangeArrowheads="1"/>
          </p:cNvPicPr>
          <p:nvPr>
            <p:ph idx="1"/>
          </p:nvPr>
        </p:nvPicPr>
        <p:blipFill>
          <a:blip r:embed="rId2" cstate="print"/>
          <a:srcRect/>
          <a:stretch>
            <a:fillRect/>
          </a:stretch>
        </p:blipFill>
        <p:spPr bwMode="auto">
          <a:xfrm>
            <a:off x="457200" y="1447800"/>
            <a:ext cx="8278849" cy="4408487"/>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3143250" y="2409825"/>
            <a:ext cx="2857500" cy="2038350"/>
          </a:xfrm>
          <a:prstGeom prst="rect">
            <a:avLst/>
          </a:prstGeom>
          <a:noFill/>
          <a:ln w="9525">
            <a:noFill/>
            <a:miter lim="800000"/>
            <a:headEnd/>
            <a:tailEnd/>
          </a:ln>
        </p:spPr>
      </p:pic>
      <p:sp>
        <p:nvSpPr>
          <p:cNvPr id="10" name="Rectangle 9"/>
          <p:cNvSpPr/>
          <p:nvPr/>
        </p:nvSpPr>
        <p:spPr>
          <a:xfrm>
            <a:off x="304800" y="6248400"/>
            <a:ext cx="3005951" cy="369332"/>
          </a:xfrm>
          <a:prstGeom prst="rect">
            <a:avLst/>
          </a:prstGeom>
        </p:spPr>
        <p:txBody>
          <a:bodyPr wrap="none">
            <a:spAutoFit/>
          </a:bodyPr>
          <a:lstStyle/>
          <a:p>
            <a:r>
              <a:rPr lang="en-US" dirty="0" smtClean="0"/>
              <a:t>http://sketchup.google.com/</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6036"/>
            <a:ext cx="8458200" cy="944562"/>
          </a:xfrm>
        </p:spPr>
        <p:txBody>
          <a:bodyPr/>
          <a:lstStyle/>
          <a:p>
            <a:r>
              <a:rPr lang="en-US" sz="2800" dirty="0" smtClean="0">
                <a:solidFill>
                  <a:srgbClr val="7C1302"/>
                </a:solidFill>
              </a:rPr>
              <a:t>Who are these End User Programmers (EUPs)? </a:t>
            </a:r>
            <a:r>
              <a:rPr lang="en-US" sz="1600" dirty="0" smtClean="0">
                <a:solidFill>
                  <a:srgbClr val="000000"/>
                </a:solidFill>
              </a:rPr>
              <a:t>Artists: </a:t>
            </a:r>
            <a:r>
              <a:rPr lang="en-US" sz="1600" b="0" dirty="0" smtClean="0">
                <a:solidFill>
                  <a:srgbClr val="000000"/>
                </a:solidFill>
              </a:rPr>
              <a:t>They use tools like Autodesk MAYA to build animations</a:t>
            </a:r>
            <a:endParaRPr lang="en-US" b="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7</a:t>
            </a:fld>
            <a:endParaRPr lang="en-US" altLang="en-US" dirty="0">
              <a:solidFill>
                <a:srgbClr val="000000"/>
              </a:solidFill>
            </a:endParaRPr>
          </a:p>
        </p:txBody>
      </p:sp>
      <p:pic>
        <p:nvPicPr>
          <p:cNvPr id="8195" name="Picture 3"/>
          <p:cNvPicPr>
            <a:picLocks noGrp="1" noChangeAspect="1" noChangeArrowheads="1"/>
          </p:cNvPicPr>
          <p:nvPr>
            <p:ph idx="1"/>
          </p:nvPr>
        </p:nvPicPr>
        <p:blipFill>
          <a:blip r:embed="rId2" cstate="print"/>
          <a:srcRect/>
          <a:stretch>
            <a:fillRect/>
          </a:stretch>
        </p:blipFill>
        <p:spPr bwMode="auto">
          <a:xfrm>
            <a:off x="1219200" y="1447800"/>
            <a:ext cx="6330156" cy="5064125"/>
          </a:xfrm>
          <a:prstGeom prst="rect">
            <a:avLst/>
          </a:prstGeom>
          <a:noFill/>
          <a:ln w="9525">
            <a:noFill/>
            <a:miter lim="800000"/>
            <a:headEnd/>
            <a:tailEnd/>
          </a:ln>
        </p:spPr>
      </p:pic>
      <p:sp>
        <p:nvSpPr>
          <p:cNvPr id="6" name="Rectangle 5"/>
          <p:cNvSpPr/>
          <p:nvPr/>
        </p:nvSpPr>
        <p:spPr>
          <a:xfrm>
            <a:off x="228600" y="6488668"/>
            <a:ext cx="2670924" cy="307777"/>
          </a:xfrm>
          <a:prstGeom prst="rect">
            <a:avLst/>
          </a:prstGeom>
        </p:spPr>
        <p:txBody>
          <a:bodyPr wrap="none">
            <a:spAutoFit/>
          </a:bodyPr>
          <a:lstStyle/>
          <a:p>
            <a:r>
              <a:rPr lang="en-US" sz="1400" i="1" dirty="0" smtClean="0"/>
              <a:t>http://usa.autodesk.com/maya/</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4267200" cy="4835525"/>
          </a:xfrm>
        </p:spPr>
        <p:txBody>
          <a:bodyPr/>
          <a:lstStyle/>
          <a:p>
            <a:pPr marL="0" indent="0" eaLnBrk="1" hangingPunct="1">
              <a:buNone/>
            </a:pPr>
            <a:r>
              <a:rPr lang="en-US" sz="1600" dirty="0" smtClean="0"/>
              <a:t>They do tasks like (often manually using tool chains) :</a:t>
            </a:r>
          </a:p>
          <a:p>
            <a:pPr eaLnBrk="1" hangingPunct="1"/>
            <a:r>
              <a:rPr lang="en-US" sz="1600" dirty="0" smtClean="0"/>
              <a:t>Data preparation and analysis pipelines.</a:t>
            </a:r>
          </a:p>
          <a:p>
            <a:pPr eaLnBrk="1" hangingPunct="1"/>
            <a:r>
              <a:rPr lang="en-US" sz="1600" dirty="0" smtClean="0"/>
              <a:t>Data preparation pipelines</a:t>
            </a:r>
          </a:p>
          <a:p>
            <a:pPr eaLnBrk="1" hangingPunct="1"/>
            <a:r>
              <a:rPr lang="en-US" sz="1600" dirty="0" smtClean="0"/>
              <a:t>Data integration pipelines</a:t>
            </a:r>
          </a:p>
          <a:p>
            <a:pPr eaLnBrk="1" hangingPunct="1"/>
            <a:r>
              <a:rPr lang="en-US" sz="1600" dirty="0" smtClean="0"/>
              <a:t>Data analysis pipelines</a:t>
            </a:r>
          </a:p>
          <a:p>
            <a:pPr eaLnBrk="1" hangingPunct="1"/>
            <a:r>
              <a:rPr lang="en-US" sz="1600" dirty="0" smtClean="0"/>
              <a:t>Data annotation pipelines</a:t>
            </a:r>
          </a:p>
          <a:p>
            <a:pPr eaLnBrk="1" hangingPunct="1"/>
            <a:r>
              <a:rPr lang="en-US" sz="1600" dirty="0" smtClean="0"/>
              <a:t>Knowledge extraction.</a:t>
            </a:r>
          </a:p>
          <a:p>
            <a:pPr eaLnBrk="1" hangingPunct="1"/>
            <a:r>
              <a:rPr lang="en-US" sz="1600" dirty="0" smtClean="0"/>
              <a:t>Parameter sweeps over simulations/computations</a:t>
            </a:r>
          </a:p>
          <a:p>
            <a:pPr eaLnBrk="1" hangingPunct="1"/>
            <a:r>
              <a:rPr lang="en-US" sz="1600" dirty="0" smtClean="0"/>
              <a:t>Model building and verification</a:t>
            </a:r>
          </a:p>
          <a:p>
            <a:pPr eaLnBrk="1" hangingPunct="1"/>
            <a:r>
              <a:rPr lang="en-US" sz="1600" dirty="0" smtClean="0"/>
              <a:t>Knowledge management and model population</a:t>
            </a:r>
            <a:endParaRPr lang="en-US" sz="1600"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solidFill>
                  <a:srgbClr val="000000"/>
                </a:solidFill>
              </a:rPr>
              <a:pPr>
                <a:defRPr/>
              </a:pPr>
              <a:t>8</a:t>
            </a:fld>
            <a:endParaRPr lang="en-US" altLang="en-US" dirty="0">
              <a:solidFill>
                <a:srgbClr val="000000"/>
              </a:solidFill>
            </a:endParaRPr>
          </a:p>
        </p:txBody>
      </p:sp>
      <p:sp>
        <p:nvSpPr>
          <p:cNvPr id="5" name="Title 1"/>
          <p:cNvSpPr>
            <a:spLocks noGrp="1"/>
          </p:cNvSpPr>
          <p:nvPr>
            <p:ph type="title"/>
          </p:nvPr>
        </p:nvSpPr>
        <p:spPr>
          <a:xfrm>
            <a:off x="228600" y="122238"/>
            <a:ext cx="8458200" cy="1020762"/>
          </a:xfrm>
        </p:spPr>
        <p:txBody>
          <a:bodyPr/>
          <a:lstStyle/>
          <a:p>
            <a:r>
              <a:rPr lang="en-US" sz="2800" dirty="0" smtClean="0">
                <a:solidFill>
                  <a:srgbClr val="7C1302"/>
                </a:solidFill>
              </a:rPr>
              <a:t>Who are these End User Programmers (EUPs)? </a:t>
            </a:r>
            <a:r>
              <a:rPr lang="en-US" dirty="0" smtClean="0">
                <a:solidFill>
                  <a:srgbClr val="7C1302"/>
                </a:solidFill>
              </a:rPr>
              <a:t/>
            </a:r>
            <a:br>
              <a:rPr lang="en-US" dirty="0" smtClean="0">
                <a:solidFill>
                  <a:srgbClr val="7C1302"/>
                </a:solidFill>
              </a:rPr>
            </a:br>
            <a:r>
              <a:rPr lang="en-US" sz="1600" dirty="0" smtClean="0">
                <a:solidFill>
                  <a:schemeClr val="tx1"/>
                </a:solidFill>
              </a:rPr>
              <a:t>Data Analysts: </a:t>
            </a:r>
            <a:r>
              <a:rPr lang="en-US" sz="1600" b="0" dirty="0" smtClean="0">
                <a:solidFill>
                  <a:schemeClr val="tx1"/>
                </a:solidFill>
              </a:rPr>
              <a:t>Analyze large volumes of Data</a:t>
            </a:r>
            <a:endParaRPr lang="en-US" sz="1600" b="0" dirty="0">
              <a:solidFill>
                <a:schemeClr val="tx1"/>
              </a:solidFill>
            </a:endParaRPr>
          </a:p>
        </p:txBody>
      </p:sp>
      <p:pic>
        <p:nvPicPr>
          <p:cNvPr id="6" name="Picture 5"/>
          <p:cNvPicPr>
            <a:picLocks noChangeArrowheads="1"/>
          </p:cNvPicPr>
          <p:nvPr/>
        </p:nvPicPr>
        <p:blipFill>
          <a:blip r:embed="rId2" cstate="print"/>
          <a:srcRect/>
          <a:stretch>
            <a:fillRect/>
          </a:stretch>
        </p:blipFill>
        <p:spPr bwMode="auto">
          <a:xfrm>
            <a:off x="4648200" y="1600200"/>
            <a:ext cx="4038600" cy="4052888"/>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8915400" cy="1020762"/>
          </a:xfrm>
        </p:spPr>
        <p:txBody>
          <a:bodyPr/>
          <a:lstStyle/>
          <a:p>
            <a:r>
              <a:rPr lang="en-US" sz="2800" dirty="0" smtClean="0">
                <a:solidFill>
                  <a:srgbClr val="7C1302"/>
                </a:solidFill>
              </a:rPr>
              <a:t>Who are these End User Programmers (EUPs)? </a:t>
            </a:r>
            <a:r>
              <a:rPr lang="en-US" sz="1400" dirty="0" smtClean="0">
                <a:solidFill>
                  <a:srgbClr val="000000"/>
                </a:solidFill>
              </a:rPr>
              <a:t>Neuroscientists: </a:t>
            </a:r>
            <a:r>
              <a:rPr lang="en-US" sz="1400" b="0" dirty="0" smtClean="0">
                <a:solidFill>
                  <a:srgbClr val="000000"/>
                </a:solidFill>
              </a:rPr>
              <a:t>They performing brain-imaging analyses (and write code scripts for tool composition)</a:t>
            </a:r>
            <a:endParaRPr lang="en-US" sz="1400" b="0" dirty="0">
              <a:solidFill>
                <a:schemeClr val="tx1"/>
              </a:solidFill>
            </a:endParaRPr>
          </a:p>
        </p:txBody>
      </p:sp>
      <p:sp>
        <p:nvSpPr>
          <p:cNvPr id="4" name="Slide Number Placeholder 3"/>
          <p:cNvSpPr>
            <a:spLocks noGrp="1"/>
          </p:cNvSpPr>
          <p:nvPr>
            <p:ph type="sldNum" sz="quarter" idx="12"/>
          </p:nvPr>
        </p:nvSpPr>
        <p:spPr>
          <a:xfrm>
            <a:off x="6553200" y="6322831"/>
            <a:ext cx="2133600" cy="457200"/>
          </a:xfrm>
        </p:spPr>
        <p:txBody>
          <a:bodyPr/>
          <a:lstStyle/>
          <a:p>
            <a:pPr>
              <a:defRPr/>
            </a:pPr>
            <a:fld id="{5724283D-037C-4233-A5B9-6A378F34C5AF}" type="slidenum">
              <a:rPr lang="en-US" altLang="en-US" smtClean="0">
                <a:solidFill>
                  <a:srgbClr val="000000"/>
                </a:solidFill>
              </a:rPr>
              <a:pPr>
                <a:defRPr/>
              </a:pPr>
              <a:t>9</a:t>
            </a:fld>
            <a:endParaRPr lang="en-US" altLang="en-US" dirty="0">
              <a:solidFill>
                <a:srgbClr val="000000"/>
              </a:solidFill>
            </a:endParaRPr>
          </a:p>
        </p:txBody>
      </p:sp>
      <p:pic>
        <p:nvPicPr>
          <p:cNvPr id="7" name="Picture 2"/>
          <p:cNvPicPr>
            <a:picLocks noChangeAspect="1" noChangeArrowheads="1"/>
          </p:cNvPicPr>
          <p:nvPr/>
        </p:nvPicPr>
        <p:blipFill>
          <a:blip r:embed="rId2" cstate="print"/>
          <a:srcRect/>
          <a:stretch>
            <a:fillRect/>
          </a:stretch>
        </p:blipFill>
        <p:spPr bwMode="auto">
          <a:xfrm>
            <a:off x="744539" y="1217431"/>
            <a:ext cx="3375212" cy="2209800"/>
          </a:xfrm>
          <a:prstGeom prst="rect">
            <a:avLst/>
          </a:prstGeom>
          <a:noFill/>
          <a:ln w="9525">
            <a:noFill/>
            <a:miter lim="800000"/>
            <a:headEnd/>
            <a:tailEnd/>
          </a:ln>
        </p:spPr>
      </p:pic>
      <p:cxnSp>
        <p:nvCxnSpPr>
          <p:cNvPr id="8" name="Straight Arrow Connector 7"/>
          <p:cNvCxnSpPr/>
          <p:nvPr/>
        </p:nvCxnSpPr>
        <p:spPr bwMode="auto">
          <a:xfrm rot="16200000" flipV="1">
            <a:off x="1385735" y="1979431"/>
            <a:ext cx="2057400" cy="685800"/>
          </a:xfrm>
          <a:prstGeom prst="straightConnector1">
            <a:avLst/>
          </a:prstGeom>
          <a:solidFill>
            <a:schemeClr val="accent1"/>
          </a:solidFill>
          <a:ln w="25400" cap="flat" cmpd="sng" algn="ctr">
            <a:solidFill>
              <a:schemeClr val="bg1"/>
            </a:solidFill>
            <a:prstDash val="dash"/>
            <a:miter lim="800000"/>
            <a:headEnd type="none" w="med" len="med"/>
            <a:tailEnd type="arrow"/>
          </a:ln>
          <a:effectLst/>
        </p:spPr>
      </p:cxnSp>
      <p:pic>
        <p:nvPicPr>
          <p:cNvPr id="9" name="Picture 2"/>
          <p:cNvPicPr>
            <a:picLocks noChangeAspect="1" noChangeArrowheads="1"/>
          </p:cNvPicPr>
          <p:nvPr/>
        </p:nvPicPr>
        <p:blipFill>
          <a:blip r:embed="rId3" cstate="print"/>
          <a:srcRect/>
          <a:stretch>
            <a:fillRect/>
          </a:stretch>
        </p:blipFill>
        <p:spPr bwMode="auto">
          <a:xfrm>
            <a:off x="5164139" y="1217431"/>
            <a:ext cx="3370261" cy="2168525"/>
          </a:xfrm>
          <a:prstGeom prst="rect">
            <a:avLst/>
          </a:prstGeom>
          <a:noFill/>
          <a:ln w="9525">
            <a:noFill/>
            <a:miter lim="800000"/>
            <a:headEnd/>
            <a:tailEnd/>
          </a:ln>
        </p:spPr>
      </p:pic>
      <p:cxnSp>
        <p:nvCxnSpPr>
          <p:cNvPr id="10" name="Straight Arrow Connector 9"/>
          <p:cNvCxnSpPr/>
          <p:nvPr/>
        </p:nvCxnSpPr>
        <p:spPr bwMode="auto">
          <a:xfrm rot="5400000" flipH="1">
            <a:off x="5809611" y="2290543"/>
            <a:ext cx="2168525" cy="1588"/>
          </a:xfrm>
          <a:prstGeom prst="straightConnector1">
            <a:avLst/>
          </a:prstGeom>
          <a:solidFill>
            <a:schemeClr val="accent1"/>
          </a:solidFill>
          <a:ln w="25400" cap="flat" cmpd="sng" algn="ctr">
            <a:solidFill>
              <a:schemeClr val="bg1"/>
            </a:solidFill>
            <a:prstDash val="dash"/>
            <a:miter lim="800000"/>
            <a:headEnd type="none" w="med" len="med"/>
            <a:tailEnd type="arrow"/>
          </a:ln>
          <a:effectLst/>
        </p:spPr>
      </p:cxnSp>
      <p:pic>
        <p:nvPicPr>
          <p:cNvPr id="11" name="Picture 2"/>
          <p:cNvPicPr>
            <a:picLocks noChangeAspect="1" noChangeArrowheads="1"/>
          </p:cNvPicPr>
          <p:nvPr/>
        </p:nvPicPr>
        <p:blipFill>
          <a:blip r:embed="rId4" cstate="print"/>
          <a:srcRect/>
          <a:stretch>
            <a:fillRect/>
          </a:stretch>
        </p:blipFill>
        <p:spPr bwMode="auto">
          <a:xfrm>
            <a:off x="5181600" y="4113031"/>
            <a:ext cx="3349072" cy="2320925"/>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762000" y="3960631"/>
            <a:ext cx="3352800" cy="2499360"/>
          </a:xfrm>
          <a:prstGeom prst="rect">
            <a:avLst/>
          </a:prstGeom>
          <a:noFill/>
          <a:ln w="9525">
            <a:noFill/>
            <a:miter lim="800000"/>
            <a:headEnd/>
            <a:tailEnd/>
          </a:ln>
        </p:spPr>
      </p:pic>
      <p:cxnSp>
        <p:nvCxnSpPr>
          <p:cNvPr id="13" name="Straight Arrow Connector 12"/>
          <p:cNvCxnSpPr/>
          <p:nvPr/>
        </p:nvCxnSpPr>
        <p:spPr bwMode="auto">
          <a:xfrm>
            <a:off x="4267200" y="2360431"/>
            <a:ext cx="838200" cy="1588"/>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14" name="Straight Arrow Connector 13"/>
          <p:cNvCxnSpPr/>
          <p:nvPr/>
        </p:nvCxnSpPr>
        <p:spPr bwMode="auto">
          <a:xfrm rot="5400000">
            <a:off x="6552268" y="3753401"/>
            <a:ext cx="609600" cy="1864"/>
          </a:xfrm>
          <a:prstGeom prst="straightConnector1">
            <a:avLst/>
          </a:prstGeom>
          <a:solidFill>
            <a:schemeClr val="accent1"/>
          </a:solidFill>
          <a:ln w="9525" cap="flat" cmpd="sng" algn="ctr">
            <a:solidFill>
              <a:schemeClr val="tx1"/>
            </a:solidFill>
            <a:prstDash val="solid"/>
            <a:miter lim="800000"/>
            <a:headEnd type="none" w="med" len="med"/>
            <a:tailEnd type="arrow"/>
          </a:ln>
          <a:effectLst/>
        </p:spPr>
      </p:cxnSp>
      <p:cxnSp>
        <p:nvCxnSpPr>
          <p:cNvPr id="15" name="Straight Arrow Connector 14"/>
          <p:cNvCxnSpPr/>
          <p:nvPr/>
        </p:nvCxnSpPr>
        <p:spPr bwMode="auto">
          <a:xfrm>
            <a:off x="4267200" y="5179831"/>
            <a:ext cx="838200" cy="1588"/>
          </a:xfrm>
          <a:prstGeom prst="straightConnector1">
            <a:avLst/>
          </a:prstGeom>
          <a:solidFill>
            <a:schemeClr val="accent1"/>
          </a:solidFill>
          <a:ln w="9525" cap="flat" cmpd="sng" algn="ctr">
            <a:solidFill>
              <a:schemeClr val="tx1"/>
            </a:solidFill>
            <a:prstDash val="solid"/>
            <a:miter lim="800000"/>
            <a:headEnd type="arrow" w="med" len="med"/>
            <a:tailEnd type="none"/>
          </a:ln>
          <a:effectLst/>
        </p:spPr>
      </p:cxnSp>
      <p:sp>
        <p:nvSpPr>
          <p:cNvPr id="16" name="Rectangle 15"/>
          <p:cNvSpPr/>
          <p:nvPr/>
        </p:nvSpPr>
        <p:spPr>
          <a:xfrm>
            <a:off x="4267200" y="1827031"/>
            <a:ext cx="792205" cy="369332"/>
          </a:xfrm>
          <a:prstGeom prst="rect">
            <a:avLst/>
          </a:prstGeom>
        </p:spPr>
        <p:txBody>
          <a:bodyPr wrap="none">
            <a:spAutoFit/>
          </a:bodyPr>
          <a:lstStyle/>
          <a:p>
            <a:r>
              <a:rPr lang="en-US" b="1" cap="small" dirty="0"/>
              <a:t>Align</a:t>
            </a:r>
            <a:endParaRPr lang="en-US" dirty="0"/>
          </a:p>
        </p:txBody>
      </p:sp>
      <p:sp>
        <p:nvSpPr>
          <p:cNvPr id="17" name="Rectangle 16"/>
          <p:cNvSpPr/>
          <p:nvPr/>
        </p:nvSpPr>
        <p:spPr>
          <a:xfrm>
            <a:off x="4038600" y="5256031"/>
            <a:ext cx="1309846" cy="646331"/>
          </a:xfrm>
          <a:prstGeom prst="rect">
            <a:avLst/>
          </a:prstGeom>
        </p:spPr>
        <p:txBody>
          <a:bodyPr wrap="none">
            <a:spAutoFit/>
          </a:bodyPr>
          <a:lstStyle/>
          <a:p>
            <a:pPr algn="ctr"/>
            <a:r>
              <a:rPr lang="en-US" b="1" cap="small" dirty="0"/>
              <a:t>Temporal </a:t>
            </a:r>
            <a:endParaRPr lang="en-US" b="1" cap="small" dirty="0" smtClean="0"/>
          </a:p>
          <a:p>
            <a:pPr algn="ctr"/>
            <a:r>
              <a:rPr lang="en-US" b="1" cap="small" dirty="0" smtClean="0"/>
              <a:t>filtering</a:t>
            </a:r>
            <a:endParaRPr lang="en-US" dirty="0"/>
          </a:p>
        </p:txBody>
      </p:sp>
      <p:sp>
        <p:nvSpPr>
          <p:cNvPr id="18" name="Rectangle 17"/>
          <p:cNvSpPr/>
          <p:nvPr/>
        </p:nvSpPr>
        <p:spPr>
          <a:xfrm>
            <a:off x="7169539" y="3429000"/>
            <a:ext cx="1143968" cy="646331"/>
          </a:xfrm>
          <a:prstGeom prst="rect">
            <a:avLst/>
          </a:prstGeom>
        </p:spPr>
        <p:txBody>
          <a:bodyPr wrap="none">
            <a:spAutoFit/>
          </a:bodyPr>
          <a:lstStyle/>
          <a:p>
            <a:pPr algn="ctr"/>
            <a:r>
              <a:rPr lang="en-US" b="1" cap="small" dirty="0" smtClean="0"/>
              <a:t>Spatial</a:t>
            </a:r>
          </a:p>
          <a:p>
            <a:pPr algn="ctr"/>
            <a:r>
              <a:rPr lang="en-US" b="1" cap="small" dirty="0" smtClean="0"/>
              <a:t>filtering</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2057</TotalTime>
  <Words>4776</Words>
  <Application>Microsoft Office PowerPoint</Application>
  <PresentationFormat>On-screen Show (4:3)</PresentationFormat>
  <Paragraphs>551</Paragraphs>
  <Slides>46</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lecture template_polo</vt:lpstr>
      <vt:lpstr>Chart</vt:lpstr>
      <vt:lpstr>Bitmap Image</vt:lpstr>
      <vt:lpstr>End User Software Engineering</vt:lpstr>
      <vt:lpstr>Agenda : The Story of End User Software Engineering (EUSE)</vt:lpstr>
      <vt:lpstr>The story begins with end user programming…</vt:lpstr>
      <vt:lpstr>Revisiting Brad’s Lecture’01</vt:lpstr>
      <vt:lpstr>Who are these End User Programmers (EUPs)? A large number (millions) of computer users that use spreadsheets like programs for day to day tasks</vt:lpstr>
      <vt:lpstr>Who are these End User Programmers (EUPs)?  Designers: They build 3D models using drawing tools like Google Sketchup</vt:lpstr>
      <vt:lpstr>Who are these End User Programmers (EUPs)? Artists: They use tools like Autodesk MAYA to build animations</vt:lpstr>
      <vt:lpstr>Who are these End User Programmers (EUPs)?  Data Analysts: Analyze large volumes of Data</vt:lpstr>
      <vt:lpstr>Who are these End User Programmers (EUPs)? Neuroscientists: They performing brain-imaging analyses (and write code scripts for tool composition)</vt:lpstr>
      <vt:lpstr>Who are these End User Programmers (EUPs)? Neuroscientists: They performing brain-imaging analyses (and write code scripts for tool composition)</vt:lpstr>
      <vt:lpstr>Who are these End User Programmers (EUPs)?  Business Analysts: They model workflows for solving business problems</vt:lpstr>
      <vt:lpstr>Who are these End User Programmers (EUPs)?  Financial Analysts: They build models, and write code in tools like MATLAB</vt:lpstr>
      <vt:lpstr>Who are these End User Programmers (EUPs)? They have different programming models (data entry, composition, analysis, …)</vt:lpstr>
      <vt:lpstr>Why do End Users have problems? Software they create is often riddled with errors unless they have specific tool support to address that. </vt:lpstr>
      <vt:lpstr>Why should we solve them? Because end users population is huge and offers opportunities to make a big impact</vt:lpstr>
      <vt:lpstr>Slide 16</vt:lpstr>
      <vt:lpstr>End-User Software Engineering An approach to solve problems with EUP</vt:lpstr>
      <vt:lpstr>Goals of  End-User Software Engineering</vt:lpstr>
      <vt:lpstr>Slide 19</vt:lpstr>
      <vt:lpstr>EUSE vs SE End User programmers ARE NOT software engineers</vt:lpstr>
      <vt:lpstr>Requirements Requirements Evolve over time and are the process is often implicit</vt:lpstr>
      <vt:lpstr>Design Only limited work exists in the end user design space – and it points to implicit design</vt:lpstr>
      <vt:lpstr>Design  Patterns in Mashups                  [Wong et al, 2007]</vt:lpstr>
      <vt:lpstr>Reuse Composition/Packaging as a form of Reuse</vt:lpstr>
      <vt:lpstr>Reuse  Repositories of end-user code: The good, the great, and the “other” </vt:lpstr>
      <vt:lpstr>Reuse Predicting Reuse of End-User Web Macro Scripts</vt:lpstr>
      <vt:lpstr>Testing and Verification Is my program working correctly?</vt:lpstr>
      <vt:lpstr>Testing and Verification WYSIWYT: What you see is what you test</vt:lpstr>
      <vt:lpstr>Testing and Verification TOPES: providing a usable mechanism for spreadsheet validation</vt:lpstr>
      <vt:lpstr>Testing and Verification Verification by domain-specific analysis in SWiFT</vt:lpstr>
      <vt:lpstr>Slide 31</vt:lpstr>
      <vt:lpstr>Motivating End users to use EUSE Seek attention/Surprise </vt:lpstr>
      <vt:lpstr>Training End Users </vt:lpstr>
      <vt:lpstr>Empirical Studies Gender Concerns for End Users          [Burnett et al, 2011]</vt:lpstr>
      <vt:lpstr>Empirical Studies Spreadsheet debugging behavior of expert and novice end-users      [Bishop, McDaid, 2011]</vt:lpstr>
      <vt:lpstr>    </vt:lpstr>
      <vt:lpstr>Slide 37</vt:lpstr>
      <vt:lpstr>Opportunities to learn from successful software eco-systems  Something that has worked really well for bio-informatics domain</vt:lpstr>
      <vt:lpstr>End users form a large community with varying computation models Should/Can we generalize the results from one world to the other?</vt:lpstr>
      <vt:lpstr>EUSE research is (kind of) silent about ‘domain’</vt:lpstr>
      <vt:lpstr>To support users like neuroscientists, biologists, social-scientists and analysts, UI is not enough. EUSE needs a good argument about their domain.</vt:lpstr>
      <vt:lpstr>Conclusions</vt:lpstr>
      <vt:lpstr>Slide 43</vt:lpstr>
      <vt:lpstr>References</vt:lpstr>
      <vt:lpstr>References</vt:lpstr>
      <vt:lpstr>References</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User Software Engineering</dc:title>
  <dc:creator>Vishal</dc:creator>
  <cp:lastModifiedBy>Vishal</cp:lastModifiedBy>
  <cp:revision>188</cp:revision>
  <dcterms:created xsi:type="dcterms:W3CDTF">2011-04-19T14:59:38Z</dcterms:created>
  <dcterms:modified xsi:type="dcterms:W3CDTF">2011-04-25T11:55:51Z</dcterms:modified>
</cp:coreProperties>
</file>